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258" r:id="rId3"/>
    <p:sldId id="470" r:id="rId4"/>
    <p:sldId id="260" r:id="rId5"/>
    <p:sldId id="264" r:id="rId6"/>
    <p:sldId id="263" r:id="rId7"/>
    <p:sldId id="266" r:id="rId8"/>
    <p:sldId id="265" r:id="rId9"/>
    <p:sldId id="473" r:id="rId10"/>
    <p:sldId id="474" r:id="rId11"/>
    <p:sldId id="272" r:id="rId12"/>
    <p:sldId id="268" r:id="rId13"/>
    <p:sldId id="270" r:id="rId14"/>
    <p:sldId id="276" r:id="rId15"/>
    <p:sldId id="275" r:id="rId16"/>
    <p:sldId id="274" r:id="rId17"/>
    <p:sldId id="296" r:id="rId18"/>
    <p:sldId id="279" r:id="rId19"/>
    <p:sldId id="278" r:id="rId20"/>
    <p:sldId id="471" r:id="rId21"/>
    <p:sldId id="302" r:id="rId22"/>
    <p:sldId id="294" r:id="rId23"/>
    <p:sldId id="292" r:id="rId24"/>
    <p:sldId id="291" r:id="rId25"/>
    <p:sldId id="289" r:id="rId26"/>
    <p:sldId id="290" r:id="rId27"/>
    <p:sldId id="293" r:id="rId28"/>
    <p:sldId id="288" r:id="rId29"/>
    <p:sldId id="303" r:id="rId30"/>
    <p:sldId id="298" r:id="rId31"/>
    <p:sldId id="286" r:id="rId32"/>
    <p:sldId id="300" r:id="rId33"/>
    <p:sldId id="305" r:id="rId34"/>
    <p:sldId id="306" r:id="rId35"/>
    <p:sldId id="307" r:id="rId36"/>
    <p:sldId id="4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7C8"/>
    <a:srgbClr val="1750B6"/>
    <a:srgbClr val="80AAF5"/>
    <a:srgbClr val="85A0C7"/>
    <a:srgbClr val="A6C2F4"/>
    <a:srgbClr val="495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0040" autoAdjust="0"/>
  </p:normalViewPr>
  <p:slideViewPr>
    <p:cSldViewPr snapToGrid="0">
      <p:cViewPr varScale="1">
        <p:scale>
          <a:sx n="46" d="100"/>
          <a:sy n="46" d="100"/>
        </p:scale>
        <p:origin x="14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854BA-B193-474C-ABE7-7D8C8FBFDA42}"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DA4FC-8034-455C-8828-F7EF1CD142C7}" type="slidenum">
              <a:rPr lang="en-US" smtClean="0"/>
              <a:t>‹#›</a:t>
            </a:fld>
            <a:endParaRPr lang="en-US"/>
          </a:p>
        </p:txBody>
      </p:sp>
    </p:spTree>
    <p:extLst>
      <p:ext uri="{BB962C8B-B14F-4D97-AF65-F5344CB8AC3E}">
        <p14:creationId xmlns:p14="http://schemas.microsoft.com/office/powerpoint/2010/main" val="21954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Go over the first case with the group</a:t>
            </a:r>
            <a:r>
              <a:rPr lang="en-US" baseline="0" dirty="0"/>
              <a:t> as a whole so you can talk through application of the IDC to the ethical dilemma. Try to encourage dialogue (more than one learner responding to each slide). </a:t>
            </a:r>
            <a:r>
              <a:rPr lang="en-US" dirty="0"/>
              <a:t>In these cases, it is</a:t>
            </a:r>
            <a:r>
              <a:rPr lang="en-US" baseline="0" dirty="0"/>
              <a:t> much less important for learners to correctly identify one right answer with each slide, and more important for them to engage in thinking through the implications of different perspectives in an ethical dilemma/cultural conflict. You might mention before you begin talking about the cases that we aren’t labeling PEOPLE as definitely being in an orientation based on what they said. Instead, we are identifying the orientation towards difference reflected in their comments – that may or may not be their habitual response to cultural difference. </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11</a:t>
            </a:fld>
            <a:endParaRPr lang="en-US"/>
          </a:p>
        </p:txBody>
      </p:sp>
    </p:spTree>
    <p:extLst>
      <p:ext uri="{BB962C8B-B14F-4D97-AF65-F5344CB8AC3E}">
        <p14:creationId xmlns:p14="http://schemas.microsoft.com/office/powerpoint/2010/main" val="413831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to facilitators: This quotation only champions one viewpoint and can’t imagine other valid perspectives – that sounds like Polarization. Note the use of first and third person (we vs Native Americans).</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12</a:t>
            </a:fld>
            <a:endParaRPr lang="en-US"/>
          </a:p>
        </p:txBody>
      </p:sp>
    </p:spTree>
    <p:extLst>
      <p:ext uri="{BB962C8B-B14F-4D97-AF65-F5344CB8AC3E}">
        <p14:creationId xmlns:p14="http://schemas.microsoft.com/office/powerpoint/2010/main" val="4291433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a:t>
            </a:r>
            <a:r>
              <a:rPr lang="en-US" baseline="0" dirty="0"/>
              <a:t> Indicators of a Denial orientation include a desire to stay “apolitical” and “keep the focus” on baseball rather than culture.</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13</a:t>
            </a:fld>
            <a:endParaRPr lang="en-US"/>
          </a:p>
        </p:txBody>
      </p:sp>
    </p:spTree>
    <p:extLst>
      <p:ext uri="{BB962C8B-B14F-4D97-AF65-F5344CB8AC3E}">
        <p14:creationId xmlns:p14="http://schemas.microsoft.com/office/powerpoint/2010/main" val="235403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a:t>
            </a:r>
            <a:r>
              <a:rPr lang="en-US" baseline="0" dirty="0"/>
              <a:t>  Minimization favors simplistic solutions to cultural conflicts in the interest of getting along and emphasizes understanding others, at least superficially.</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14</a:t>
            </a:fld>
            <a:endParaRPr lang="en-US"/>
          </a:p>
        </p:txBody>
      </p:sp>
    </p:spTree>
    <p:extLst>
      <p:ext uri="{BB962C8B-B14F-4D97-AF65-F5344CB8AC3E}">
        <p14:creationId xmlns:p14="http://schemas.microsoft.com/office/powerpoint/2010/main" val="404118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a:t>
            </a:r>
            <a:r>
              <a:rPr lang="en-US" baseline="0" dirty="0"/>
              <a:t> Acceptance typically demonstrates understanding of other perspectives but doesn’t offer a proactive solution to conflict. </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15</a:t>
            </a:fld>
            <a:endParaRPr lang="en-US"/>
          </a:p>
        </p:txBody>
      </p:sp>
    </p:spTree>
    <p:extLst>
      <p:ext uri="{BB962C8B-B14F-4D97-AF65-F5344CB8AC3E}">
        <p14:creationId xmlns:p14="http://schemas.microsoft.com/office/powerpoint/2010/main" val="308089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We</a:t>
            </a:r>
            <a:r>
              <a:rPr lang="en-US" baseline="0" dirty="0"/>
              <a:t> can see Adaptation in play here in the focus on behavior, and other people’s perceptions of the appropriateness of those behaviors. Note that this is not the only potential solution offered by an Adaptation perspective. Can learners think of any others that negotiate who should adapt to whom in a nuanced way that considers multiple perspectives?</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16</a:t>
            </a:fld>
            <a:endParaRPr lang="en-US"/>
          </a:p>
        </p:txBody>
      </p:sp>
    </p:spTree>
    <p:extLst>
      <p:ext uri="{BB962C8B-B14F-4D97-AF65-F5344CB8AC3E}">
        <p14:creationId xmlns:p14="http://schemas.microsoft.com/office/powerpoint/2010/main" val="45427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Polarization</a:t>
            </a:r>
            <a:r>
              <a:rPr lang="en-US" baseline="0" dirty="0"/>
              <a:t> is evidenced by black and white rather than nuanced understandings, and an us vs. them mentality. All or nothing statements, especially those that place blame, often come from </a:t>
            </a:r>
            <a:r>
              <a:rPr lang="en-US" baseline="0" dirty="0" err="1"/>
              <a:t>from</a:t>
            </a:r>
            <a:r>
              <a:rPr lang="en-US" baseline="0" dirty="0"/>
              <a:t> the Polarization orientation.</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17</a:t>
            </a:fld>
            <a:endParaRPr lang="en-US"/>
          </a:p>
        </p:txBody>
      </p:sp>
    </p:spTree>
    <p:extLst>
      <p:ext uri="{BB962C8B-B14F-4D97-AF65-F5344CB8AC3E}">
        <p14:creationId xmlns:p14="http://schemas.microsoft.com/office/powerpoint/2010/main" val="121755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to facilitators: If time allows, you can now move to a small group setting for the second case. You might refresh their memory on the orientations before introducing the case and splitting into groups. One way to arrange groups is to have 6, since there are 6 quotation slides. Assign one to each group for analysis and them have them report back when you return to breakout.</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19</a:t>
            </a:fld>
            <a:endParaRPr lang="en-US"/>
          </a:p>
        </p:txBody>
      </p:sp>
    </p:spTree>
    <p:extLst>
      <p:ext uri="{BB962C8B-B14F-4D97-AF65-F5344CB8AC3E}">
        <p14:creationId xmlns:p14="http://schemas.microsoft.com/office/powerpoint/2010/main" val="205045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DF354-BF83-4774-AD38-F0F4F27F2A32}" type="slidenum">
              <a:rPr lang="en-US" smtClean="0"/>
              <a:t>20</a:t>
            </a:fld>
            <a:endParaRPr lang="en-US"/>
          </a:p>
        </p:txBody>
      </p:sp>
    </p:spTree>
    <p:extLst>
      <p:ext uri="{BB962C8B-B14F-4D97-AF65-F5344CB8AC3E}">
        <p14:creationId xmlns:p14="http://schemas.microsoft.com/office/powerpoint/2010/main" val="316638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21</a:t>
            </a:fld>
            <a:endParaRPr lang="en-US"/>
          </a:p>
        </p:txBody>
      </p:sp>
    </p:spTree>
    <p:extLst>
      <p:ext uri="{BB962C8B-B14F-4D97-AF65-F5344CB8AC3E}">
        <p14:creationId xmlns:p14="http://schemas.microsoft.com/office/powerpoint/2010/main" val="423639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DF354-BF83-4774-AD38-F0F4F27F2A32}" type="slidenum">
              <a:rPr lang="en-US" smtClean="0"/>
              <a:t>3</a:t>
            </a:fld>
            <a:endParaRPr lang="en-US"/>
          </a:p>
        </p:txBody>
      </p:sp>
    </p:spTree>
    <p:extLst>
      <p:ext uri="{BB962C8B-B14F-4D97-AF65-F5344CB8AC3E}">
        <p14:creationId xmlns:p14="http://schemas.microsoft.com/office/powerpoint/2010/main" val="361055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An insider</a:t>
            </a:r>
            <a:r>
              <a:rPr lang="en-US" baseline="0" dirty="0"/>
              <a:t> vs. outsider binary is a sign of Polarization.</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23</a:t>
            </a:fld>
            <a:endParaRPr lang="en-US"/>
          </a:p>
        </p:txBody>
      </p:sp>
    </p:spTree>
    <p:extLst>
      <p:ext uri="{BB962C8B-B14F-4D97-AF65-F5344CB8AC3E}">
        <p14:creationId xmlns:p14="http://schemas.microsoft.com/office/powerpoint/2010/main" val="415712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V</a:t>
            </a:r>
            <a:r>
              <a:rPr lang="en-US" baseline="0" dirty="0"/>
              <a:t>ilifying others or placing blame also reflects a Polarization orientation.</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24</a:t>
            </a:fld>
            <a:endParaRPr lang="en-US"/>
          </a:p>
        </p:txBody>
      </p:sp>
    </p:spTree>
    <p:extLst>
      <p:ext uri="{BB962C8B-B14F-4D97-AF65-F5344CB8AC3E}">
        <p14:creationId xmlns:p14="http://schemas.microsoft.com/office/powerpoint/2010/main" val="417318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A common strategy</a:t>
            </a:r>
            <a:r>
              <a:rPr lang="en-US" baseline="0" dirty="0"/>
              <a:t> in the Denial orientation is to turn the conversation away from culture.</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25</a:t>
            </a:fld>
            <a:endParaRPr lang="en-US"/>
          </a:p>
        </p:txBody>
      </p:sp>
    </p:spTree>
    <p:extLst>
      <p:ext uri="{BB962C8B-B14F-4D97-AF65-F5344CB8AC3E}">
        <p14:creationId xmlns:p14="http://schemas.microsoft.com/office/powerpoint/2010/main" val="343699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to facilitators: Minimization often sounds like “This is not a big deal” or “I didn’t mean any offense.”</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26</a:t>
            </a:fld>
            <a:endParaRPr lang="en-US"/>
          </a:p>
        </p:txBody>
      </p:sp>
    </p:spTree>
    <p:extLst>
      <p:ext uri="{BB962C8B-B14F-4D97-AF65-F5344CB8AC3E}">
        <p14:creationId xmlns:p14="http://schemas.microsoft.com/office/powerpoint/2010/main" val="163556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Adaptation often recommends a different</a:t>
            </a:r>
            <a:r>
              <a:rPr lang="en-US" baseline="0" dirty="0"/>
              <a:t> course of action.</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27</a:t>
            </a:fld>
            <a:endParaRPr lang="en-US"/>
          </a:p>
        </p:txBody>
      </p:sp>
    </p:spTree>
    <p:extLst>
      <p:ext uri="{BB962C8B-B14F-4D97-AF65-F5344CB8AC3E}">
        <p14:creationId xmlns:p14="http://schemas.microsoft.com/office/powerpoint/2010/main" val="2292704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facilitators: A deep understanding of and empathy</a:t>
            </a:r>
            <a:r>
              <a:rPr lang="en-US" baseline="0" dirty="0"/>
              <a:t> with</a:t>
            </a:r>
            <a:r>
              <a:rPr lang="en-US" dirty="0"/>
              <a:t> another perspective</a:t>
            </a:r>
            <a:r>
              <a:rPr lang="en-US" baseline="0" dirty="0"/>
              <a:t> sounds like the Acceptance orientation.</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28</a:t>
            </a:fld>
            <a:endParaRPr lang="en-US"/>
          </a:p>
        </p:txBody>
      </p:sp>
    </p:spTree>
    <p:extLst>
      <p:ext uri="{BB962C8B-B14F-4D97-AF65-F5344CB8AC3E}">
        <p14:creationId xmlns:p14="http://schemas.microsoft.com/office/powerpoint/2010/main" val="2336296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Here is a third case study</a:t>
            </a:r>
            <a:r>
              <a:rPr lang="en-US" baseline="0" dirty="0"/>
              <a:t> if you have time for further analysis. This one can be challenging. Present the case here but do not show the next slide. Send students away into their same small groups to try and imagine what people might have said in response to this ethical dilemma. For each “comment” they generate, they should try to identify which orientation it reflects. </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30</a:t>
            </a:fld>
            <a:endParaRPr lang="en-US"/>
          </a:p>
        </p:txBody>
      </p:sp>
    </p:spTree>
    <p:extLst>
      <p:ext uri="{BB962C8B-B14F-4D97-AF65-F5344CB8AC3E}">
        <p14:creationId xmlns:p14="http://schemas.microsoft.com/office/powerpoint/2010/main" val="3924853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When small</a:t>
            </a:r>
            <a:r>
              <a:rPr lang="en-US" baseline="0" dirty="0"/>
              <a:t> groups return, show this slide and have them think and talk through how the comments they imagined compare to this list. Note that Adaptation is missing. What would that look like in this scenario? Invite small groups to contribute examples from their brainstorming for any of these orientations.</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31</a:t>
            </a:fld>
            <a:endParaRPr lang="en-US"/>
          </a:p>
        </p:txBody>
      </p:sp>
    </p:spTree>
    <p:extLst>
      <p:ext uri="{BB962C8B-B14F-4D97-AF65-F5344CB8AC3E}">
        <p14:creationId xmlns:p14="http://schemas.microsoft.com/office/powerpoint/2010/main" val="354378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This slide contains final debriefing questions to help learners</a:t>
            </a:r>
            <a:r>
              <a:rPr lang="en-US" baseline="0" dirty="0"/>
              <a:t> process their experience in the activity and articulate takeaways. These prompts would also work as an asynchronous follow up discussion on a virtual platform.</a:t>
            </a:r>
            <a:endParaRPr lang="en-US" dirty="0"/>
          </a:p>
        </p:txBody>
      </p:sp>
      <p:sp>
        <p:nvSpPr>
          <p:cNvPr id="4" name="Slide Number Placeholder 3"/>
          <p:cNvSpPr>
            <a:spLocks noGrp="1"/>
          </p:cNvSpPr>
          <p:nvPr>
            <p:ph type="sldNum" sz="quarter" idx="10"/>
          </p:nvPr>
        </p:nvSpPr>
        <p:spPr/>
        <p:txBody>
          <a:bodyPr/>
          <a:lstStyle/>
          <a:p>
            <a:fld id="{360DA4FC-8034-455C-8828-F7EF1CD142C7}" type="slidenum">
              <a:rPr lang="en-US" smtClean="0"/>
              <a:t>32</a:t>
            </a:fld>
            <a:endParaRPr lang="en-US"/>
          </a:p>
        </p:txBody>
      </p:sp>
    </p:spTree>
    <p:extLst>
      <p:ext uri="{BB962C8B-B14F-4D97-AF65-F5344CB8AC3E}">
        <p14:creationId xmlns:p14="http://schemas.microsoft.com/office/powerpoint/2010/main" val="316837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a:t>
            </a:r>
            <a:r>
              <a:rPr lang="en-US" i="0" dirty="0"/>
              <a:t>: </a:t>
            </a:r>
            <a:r>
              <a:rPr lang="en-US" sz="1200" i="0" kern="1200" dirty="0">
                <a:solidFill>
                  <a:schemeClr val="tx1"/>
                </a:solidFill>
                <a:effectLst/>
                <a:latin typeface="+mn-lt"/>
                <a:ea typeface="+mn-ea"/>
                <a:cs typeface="+mn-cs"/>
              </a:rPr>
              <a:t>Ask learners to explain why the animal photo on each slide is a good illustration of the orientation.</a:t>
            </a:r>
            <a:endParaRPr lang="en-US" i="0" dirty="0"/>
          </a:p>
        </p:txBody>
      </p:sp>
      <p:sp>
        <p:nvSpPr>
          <p:cNvPr id="4" name="Slide Number Placeholder 3"/>
          <p:cNvSpPr>
            <a:spLocks noGrp="1"/>
          </p:cNvSpPr>
          <p:nvPr>
            <p:ph type="sldNum" sz="quarter" idx="10"/>
          </p:nvPr>
        </p:nvSpPr>
        <p:spPr/>
        <p:txBody>
          <a:bodyPr/>
          <a:lstStyle/>
          <a:p>
            <a:fld id="{360DA4FC-8034-455C-8828-F7EF1CD142C7}" type="slidenum">
              <a:rPr lang="en-US" smtClean="0"/>
              <a:t>4</a:t>
            </a:fld>
            <a:endParaRPr lang="en-US"/>
          </a:p>
        </p:txBody>
      </p:sp>
    </p:spTree>
    <p:extLst>
      <p:ext uri="{BB962C8B-B14F-4D97-AF65-F5344CB8AC3E}">
        <p14:creationId xmlns:p14="http://schemas.microsoft.com/office/powerpoint/2010/main" val="421224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facilitators</a:t>
            </a:r>
            <a:r>
              <a:rPr lang="en-US" i="0" dirty="0"/>
              <a:t>: </a:t>
            </a:r>
            <a:r>
              <a:rPr lang="en-US" sz="1200" i="0" kern="1200" dirty="0">
                <a:solidFill>
                  <a:schemeClr val="tx1"/>
                </a:solidFill>
                <a:effectLst/>
                <a:latin typeface="+mn-lt"/>
                <a:ea typeface="+mn-ea"/>
                <a:cs typeface="+mn-cs"/>
              </a:rPr>
              <a:t>Ask learners to explain why the animal photo on each slide is a good illustration of the orientation.</a:t>
            </a:r>
            <a:endParaRPr lang="en-US" i="0"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5</a:t>
            </a:fld>
            <a:endParaRPr lang="en-US"/>
          </a:p>
        </p:txBody>
      </p:sp>
    </p:spTree>
    <p:extLst>
      <p:ext uri="{BB962C8B-B14F-4D97-AF65-F5344CB8AC3E}">
        <p14:creationId xmlns:p14="http://schemas.microsoft.com/office/powerpoint/2010/main" val="274049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facilitators</a:t>
            </a:r>
            <a:r>
              <a:rPr lang="en-US" i="0" dirty="0"/>
              <a:t>: </a:t>
            </a:r>
            <a:r>
              <a:rPr lang="en-US" sz="1200" i="0" kern="1200" dirty="0">
                <a:solidFill>
                  <a:schemeClr val="tx1"/>
                </a:solidFill>
                <a:effectLst/>
                <a:latin typeface="+mn-lt"/>
                <a:ea typeface="+mn-ea"/>
                <a:cs typeface="+mn-cs"/>
              </a:rPr>
              <a:t>Ask learners to explain why the animal photo on each slide is a good illustration of the orientation.</a:t>
            </a:r>
            <a:endParaRPr lang="en-US" i="0"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6</a:t>
            </a:fld>
            <a:endParaRPr lang="en-US"/>
          </a:p>
        </p:txBody>
      </p:sp>
    </p:spTree>
    <p:extLst>
      <p:ext uri="{BB962C8B-B14F-4D97-AF65-F5344CB8AC3E}">
        <p14:creationId xmlns:p14="http://schemas.microsoft.com/office/powerpoint/2010/main" val="368450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facilitators</a:t>
            </a:r>
            <a:r>
              <a:rPr lang="en-US" i="0" dirty="0"/>
              <a:t>: </a:t>
            </a:r>
            <a:r>
              <a:rPr lang="en-US" sz="1200" i="0" kern="1200" dirty="0">
                <a:solidFill>
                  <a:schemeClr val="tx1"/>
                </a:solidFill>
                <a:effectLst/>
                <a:latin typeface="+mn-lt"/>
                <a:ea typeface="+mn-ea"/>
                <a:cs typeface="+mn-cs"/>
              </a:rPr>
              <a:t>Ask learners to explain why the animal photo on each slide is a good illustration of the orientation.</a:t>
            </a:r>
            <a:endParaRPr lang="en-US" i="0"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7</a:t>
            </a:fld>
            <a:endParaRPr lang="en-US"/>
          </a:p>
        </p:txBody>
      </p:sp>
    </p:spTree>
    <p:extLst>
      <p:ext uri="{BB962C8B-B14F-4D97-AF65-F5344CB8AC3E}">
        <p14:creationId xmlns:p14="http://schemas.microsoft.com/office/powerpoint/2010/main" val="210081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facilitators</a:t>
            </a:r>
            <a:r>
              <a:rPr lang="en-US" i="0" dirty="0"/>
              <a:t>: </a:t>
            </a:r>
            <a:r>
              <a:rPr lang="en-US" sz="1200" i="0" kern="1200" dirty="0">
                <a:solidFill>
                  <a:schemeClr val="tx1"/>
                </a:solidFill>
                <a:effectLst/>
                <a:latin typeface="+mn-lt"/>
                <a:ea typeface="+mn-ea"/>
                <a:cs typeface="+mn-cs"/>
              </a:rPr>
              <a:t>Ask learners to explain why the animal photo on each slide is a good illustration of the orientation.</a:t>
            </a:r>
            <a:endParaRPr lang="en-US" i="0"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8</a:t>
            </a:fld>
            <a:endParaRPr lang="en-US"/>
          </a:p>
        </p:txBody>
      </p:sp>
    </p:spTree>
    <p:extLst>
      <p:ext uri="{BB962C8B-B14F-4D97-AF65-F5344CB8AC3E}">
        <p14:creationId xmlns:p14="http://schemas.microsoft.com/office/powerpoint/2010/main" val="178593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Ensure that participants understand what ethics are and how they tie into each IDC stage. A definition of ethics will be important to establish early in on in order to facilitate small and large group discussion time later in the activity.</a:t>
            </a:r>
          </a:p>
        </p:txBody>
      </p:sp>
      <p:sp>
        <p:nvSpPr>
          <p:cNvPr id="4" name="Slide Number Placeholder 3"/>
          <p:cNvSpPr>
            <a:spLocks noGrp="1"/>
          </p:cNvSpPr>
          <p:nvPr>
            <p:ph type="sldNum" sz="quarter" idx="5"/>
          </p:nvPr>
        </p:nvSpPr>
        <p:spPr/>
        <p:txBody>
          <a:bodyPr/>
          <a:lstStyle/>
          <a:p>
            <a:fld id="{360DA4FC-8034-455C-8828-F7EF1CD142C7}" type="slidenum">
              <a:rPr lang="en-US" smtClean="0"/>
              <a:t>9</a:t>
            </a:fld>
            <a:endParaRPr lang="en-US"/>
          </a:p>
        </p:txBody>
      </p:sp>
    </p:spTree>
    <p:extLst>
      <p:ext uri="{BB962C8B-B14F-4D97-AF65-F5344CB8AC3E}">
        <p14:creationId xmlns:p14="http://schemas.microsoft.com/office/powerpoint/2010/main" val="9160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facilitators: Ask participants to name examples of ethics within each IDC stage as time allows.</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10</a:t>
            </a:fld>
            <a:endParaRPr lang="en-US"/>
          </a:p>
        </p:txBody>
      </p:sp>
    </p:spTree>
    <p:extLst>
      <p:ext uri="{BB962C8B-B14F-4D97-AF65-F5344CB8AC3E}">
        <p14:creationId xmlns:p14="http://schemas.microsoft.com/office/powerpoint/2010/main" val="201269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9AC5-27E9-4EDF-9D37-2DAA7EAC003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3844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9053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4271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65911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69AC5-27E9-4EDF-9D37-2DAA7EAC003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16378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9AC5-27E9-4EDF-9D37-2DAA7EAC003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1423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9AC5-27E9-4EDF-9D37-2DAA7EAC003E}"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7717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9AC5-27E9-4EDF-9D37-2DAA7EAC003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8430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9AC5-27E9-4EDF-9D37-2DAA7EAC003E}"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4639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9191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2187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69AC5-27E9-4EDF-9D37-2DAA7EAC003E}" type="datetimeFigureOut">
              <a:rPr lang="en-US" smtClean="0"/>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3CCF-EF65-4DD3-8CCA-85E59D8C7025}" type="slidenum">
              <a:rPr lang="en-US" smtClean="0"/>
              <a:t>‹#›</a:t>
            </a:fld>
            <a:endParaRPr lang="en-US"/>
          </a:p>
        </p:txBody>
      </p:sp>
    </p:spTree>
    <p:extLst>
      <p:ext uri="{BB962C8B-B14F-4D97-AF65-F5344CB8AC3E}">
        <p14:creationId xmlns:p14="http://schemas.microsoft.com/office/powerpoint/2010/main" val="30064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FxW-g3KAoGo?start=77&amp;feature=oembed" TargetMode="Externa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youtube.com/watch?v=FxW-g3KAoGo&amp;t=77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oB_sZQIbUxQ?feature=oembed" TargetMode="Externa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2" y="2329684"/>
            <a:ext cx="9329195" cy="658643"/>
          </a:xfrm>
          <a:prstGeom prst="rect">
            <a:avLst/>
          </a:prstGeom>
          <a:noFill/>
          <a:ln w="9525">
            <a:noFill/>
            <a:miter lim="800000"/>
            <a:headEnd/>
            <a:tailEnd/>
          </a:ln>
        </p:spPr>
        <p:txBody>
          <a:bodyPr rot="0" vert="horz" wrap="square" lIns="91440" tIns="45720" rIns="91440" bIns="45720" anchor="t" anchorCtr="0">
            <a:noAutofit/>
          </a:bodyPr>
          <a:lstStyle/>
          <a:p>
            <a:r>
              <a:rPr lang="en-US" sz="2800" dirty="0">
                <a:solidFill>
                  <a:schemeClr val="bg1"/>
                </a:solidFill>
                <a:latin typeface="Acumin Pro" panose="020B0504020202020204" pitchFamily="34" charset="77"/>
              </a:rPr>
              <a:t>Ethics Across the Intercultural Development Continuum</a:t>
            </a:r>
            <a:endParaRPr lang="en-US" sz="2400" cap="all" dirty="0">
              <a:solidFill>
                <a:schemeClr val="bg1"/>
              </a:solidFill>
              <a:latin typeface="Acumin Pro" panose="020B0504020202020204" pitchFamily="34" charset="77"/>
              <a:cs typeface="Times New Roman" panose="02020603050405020304" pitchFamily="18" charset="0"/>
            </a:endParaRPr>
          </a:p>
          <a:p>
            <a:endParaRPr lang="en-US" sz="2800" dirty="0">
              <a:solidFill>
                <a:schemeClr val="bg1"/>
              </a:solidFill>
              <a:latin typeface="Acumin Pro" panose="020B0504020202020204" pitchFamily="34" charset="77"/>
            </a:endParaRP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sp>
        <p:nvSpPr>
          <p:cNvPr id="4" name="TextBox 3">
            <a:extLst>
              <a:ext uri="{FF2B5EF4-FFF2-40B4-BE49-F238E27FC236}">
                <a16:creationId xmlns:a16="http://schemas.microsoft.com/office/drawing/2014/main" id="{019A4FD0-2686-6782-622C-798DDF73007A}"/>
              </a:ext>
            </a:extLst>
          </p:cNvPr>
          <p:cNvSpPr txBox="1"/>
          <p:nvPr/>
        </p:nvSpPr>
        <p:spPr>
          <a:xfrm>
            <a:off x="0" y="2963926"/>
            <a:ext cx="5554639" cy="644277"/>
          </a:xfrm>
          <a:prstGeom prst="rect">
            <a:avLst/>
          </a:prstGeom>
          <a:noFill/>
        </p:spPr>
        <p:txBody>
          <a:bodyPr wrap="square" rtlCol="0">
            <a:spAutoFit/>
          </a:bodyPr>
          <a:lstStyle/>
          <a:p>
            <a:r>
              <a:rPr lang="en-US" dirty="0">
                <a:solidFill>
                  <a:schemeClr val="bg1"/>
                </a:solidFill>
                <a:latin typeface="Acumin Pro" panose="020B0504020202020204" pitchFamily="34" charset="0"/>
              </a:rPr>
              <a:t>Activity created by Dr. Kris Acheson-Clair and Dr. Kenneth Tanemura</a:t>
            </a:r>
            <a:r>
              <a:rPr lang="en-US">
                <a:solidFill>
                  <a:schemeClr val="bg1"/>
                </a:solidFill>
                <a:latin typeface="Acumin Pro" panose="020B0504020202020204" pitchFamily="34" charset="0"/>
              </a:rPr>
              <a:t>, CILMAR</a:t>
            </a:r>
            <a:endParaRPr lang="en-US" dirty="0">
              <a:solidFill>
                <a:schemeClr val="bg1"/>
              </a:solidFill>
              <a:latin typeface="Acumin Pro" panose="020B0504020202020204" pitchFamily="34" charset="0"/>
            </a:endParaRPr>
          </a:p>
        </p:txBody>
      </p:sp>
    </p:spTree>
    <p:extLst>
      <p:ext uri="{BB962C8B-B14F-4D97-AF65-F5344CB8AC3E}">
        <p14:creationId xmlns:p14="http://schemas.microsoft.com/office/powerpoint/2010/main" val="36620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6" y="1113455"/>
            <a:ext cx="10722761" cy="5064152"/>
          </a:xfrm>
        </p:spPr>
        <p:txBody>
          <a:bodyPr>
            <a:noAutofit/>
          </a:bodyPr>
          <a:lstStyle/>
          <a:p>
            <a:pPr marL="0" indent="0">
              <a:buNone/>
            </a:pPr>
            <a:r>
              <a:rPr lang="en-US" sz="2400" dirty="0">
                <a:latin typeface="Acumin Pro" panose="020B0504020202020204" pitchFamily="34" charset="0"/>
              </a:rPr>
              <a:t>What people find good and right within each stage of the IDC.</a:t>
            </a:r>
          </a:p>
          <a:p>
            <a:endParaRPr lang="en-US" sz="2400" dirty="0">
              <a:latin typeface="Acumin Pro" panose="020B0504020202020204" pitchFamily="34" charset="0"/>
            </a:endParaRPr>
          </a:p>
          <a:p>
            <a:endParaRPr lang="en-US" sz="2400" dirty="0">
              <a:latin typeface="Acumin Pro" panose="020B0504020202020204" pitchFamily="34" charset="0"/>
            </a:endParaRPr>
          </a:p>
        </p:txBody>
      </p:sp>
      <p:grpSp>
        <p:nvGrpSpPr>
          <p:cNvPr id="4" name="Group 3"/>
          <p:cNvGrpSpPr/>
          <p:nvPr/>
        </p:nvGrpSpPr>
        <p:grpSpPr>
          <a:xfrm>
            <a:off x="4968" y="-52439"/>
            <a:ext cx="12640267" cy="925830"/>
            <a:chOff x="-1" y="0"/>
            <a:chExt cx="12640985"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cumin Pro" panose="020B0504020202020204" pitchFamily="34" charset="0"/>
              </a:endParaRPr>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cumin Pro" panose="020B05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130539" y="125959"/>
              <a:ext cx="851044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0"/>
                </a:rPr>
                <a:t>How do ethics inform each of the IDC stages?</a:t>
              </a:r>
              <a:endParaRPr lang="en-US" sz="2800" cap="all" dirty="0">
                <a:solidFill>
                  <a:schemeClr val="bg1"/>
                </a:solidFill>
                <a:latin typeface="Acumin Pro" panose="020B0504020202020204" pitchFamily="34" charset="0"/>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2" name="Rectangle 1">
            <a:extLst>
              <a:ext uri="{FF2B5EF4-FFF2-40B4-BE49-F238E27FC236}">
                <a16:creationId xmlns:a16="http://schemas.microsoft.com/office/drawing/2014/main" id="{1FB43963-D78E-AF9E-D305-DFC5B67DD4D7}"/>
              </a:ext>
            </a:extLst>
          </p:cNvPr>
          <p:cNvSpPr/>
          <p:nvPr/>
        </p:nvSpPr>
        <p:spPr>
          <a:xfrm>
            <a:off x="648040" y="2681769"/>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9" name="Rectangle 8">
            <a:extLst>
              <a:ext uri="{FF2B5EF4-FFF2-40B4-BE49-F238E27FC236}">
                <a16:creationId xmlns:a16="http://schemas.microsoft.com/office/drawing/2014/main" id="{4AE2D2D0-37BD-BBCB-87B8-7E42806A8BB3}"/>
              </a:ext>
            </a:extLst>
          </p:cNvPr>
          <p:cNvSpPr/>
          <p:nvPr/>
        </p:nvSpPr>
        <p:spPr>
          <a:xfrm>
            <a:off x="2391656" y="2681768"/>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11" name="Rectangle 10">
            <a:extLst>
              <a:ext uri="{FF2B5EF4-FFF2-40B4-BE49-F238E27FC236}">
                <a16:creationId xmlns:a16="http://schemas.microsoft.com/office/drawing/2014/main" id="{A68481EA-E632-8402-A55D-8C52C0A71A35}"/>
              </a:ext>
            </a:extLst>
          </p:cNvPr>
          <p:cNvSpPr/>
          <p:nvPr/>
        </p:nvSpPr>
        <p:spPr>
          <a:xfrm>
            <a:off x="4135273" y="2681769"/>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12" name="Rectangle 11">
            <a:extLst>
              <a:ext uri="{FF2B5EF4-FFF2-40B4-BE49-F238E27FC236}">
                <a16:creationId xmlns:a16="http://schemas.microsoft.com/office/drawing/2014/main" id="{AEDA89D2-D90B-82EE-3FF5-8948179EDAD2}"/>
              </a:ext>
            </a:extLst>
          </p:cNvPr>
          <p:cNvSpPr/>
          <p:nvPr/>
        </p:nvSpPr>
        <p:spPr>
          <a:xfrm>
            <a:off x="5878889" y="2681769"/>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13" name="Rectangle 12">
            <a:extLst>
              <a:ext uri="{FF2B5EF4-FFF2-40B4-BE49-F238E27FC236}">
                <a16:creationId xmlns:a16="http://schemas.microsoft.com/office/drawing/2014/main" id="{3FC8C270-3B77-87F6-261B-241FB0724D6B}"/>
              </a:ext>
            </a:extLst>
          </p:cNvPr>
          <p:cNvSpPr/>
          <p:nvPr/>
        </p:nvSpPr>
        <p:spPr>
          <a:xfrm>
            <a:off x="7622505" y="2681769"/>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14" name="Speech Bubble: Rectangle 13">
            <a:extLst>
              <a:ext uri="{FF2B5EF4-FFF2-40B4-BE49-F238E27FC236}">
                <a16:creationId xmlns:a16="http://schemas.microsoft.com/office/drawing/2014/main" id="{19772277-55D4-235E-FC21-A5E4FD4FC5C2}"/>
              </a:ext>
            </a:extLst>
          </p:cNvPr>
          <p:cNvSpPr/>
          <p:nvPr/>
        </p:nvSpPr>
        <p:spPr>
          <a:xfrm>
            <a:off x="648039" y="3249028"/>
            <a:ext cx="1627046" cy="2008769"/>
          </a:xfrm>
          <a:prstGeom prst="wedgeRectCallou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As long as we speak the same language, there’s no issue.</a:t>
            </a:r>
          </a:p>
        </p:txBody>
      </p:sp>
      <p:sp>
        <p:nvSpPr>
          <p:cNvPr id="15" name="Speech Bubble: Rectangle 14">
            <a:extLst>
              <a:ext uri="{FF2B5EF4-FFF2-40B4-BE49-F238E27FC236}">
                <a16:creationId xmlns:a16="http://schemas.microsoft.com/office/drawing/2014/main" id="{820C4F1B-E3B7-033C-64B1-3F897F7DF8BC}"/>
              </a:ext>
            </a:extLst>
          </p:cNvPr>
          <p:cNvSpPr/>
          <p:nvPr/>
        </p:nvSpPr>
        <p:spPr>
          <a:xfrm>
            <a:off x="2391657" y="3249028"/>
            <a:ext cx="1627044" cy="2008770"/>
          </a:xfrm>
          <a:prstGeom prst="wedgeRectCallou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These people are sexist/racist/etc.</a:t>
            </a:r>
          </a:p>
        </p:txBody>
      </p:sp>
      <p:sp>
        <p:nvSpPr>
          <p:cNvPr id="16" name="Speech Bubble: Rectangle 15">
            <a:extLst>
              <a:ext uri="{FF2B5EF4-FFF2-40B4-BE49-F238E27FC236}">
                <a16:creationId xmlns:a16="http://schemas.microsoft.com/office/drawing/2014/main" id="{D2F05EAE-9AF3-8BAC-1BEF-71B1AA9046D1}"/>
              </a:ext>
            </a:extLst>
          </p:cNvPr>
          <p:cNvSpPr/>
          <p:nvPr/>
        </p:nvSpPr>
        <p:spPr>
          <a:xfrm>
            <a:off x="4135273" y="3249028"/>
            <a:ext cx="1627045" cy="2008770"/>
          </a:xfrm>
          <a:prstGeom prst="wedgeRectCallou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I don’t see color, and no one should!</a:t>
            </a:r>
          </a:p>
        </p:txBody>
      </p:sp>
      <p:sp>
        <p:nvSpPr>
          <p:cNvPr id="17" name="Speech Bubble: Rectangle 16">
            <a:extLst>
              <a:ext uri="{FF2B5EF4-FFF2-40B4-BE49-F238E27FC236}">
                <a16:creationId xmlns:a16="http://schemas.microsoft.com/office/drawing/2014/main" id="{E8151296-92BC-549F-AB8D-A9F41CC41FEF}"/>
              </a:ext>
            </a:extLst>
          </p:cNvPr>
          <p:cNvSpPr/>
          <p:nvPr/>
        </p:nvSpPr>
        <p:spPr>
          <a:xfrm>
            <a:off x="5878890" y="3249029"/>
            <a:ext cx="1627044" cy="2008770"/>
          </a:xfrm>
          <a:prstGeom prst="wedgeRectCallou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I acknowledge our differences, but I’m learning to live together with others.</a:t>
            </a:r>
          </a:p>
        </p:txBody>
      </p:sp>
      <p:sp>
        <p:nvSpPr>
          <p:cNvPr id="18" name="Speech Bubble: Rectangle 17">
            <a:extLst>
              <a:ext uri="{FF2B5EF4-FFF2-40B4-BE49-F238E27FC236}">
                <a16:creationId xmlns:a16="http://schemas.microsoft.com/office/drawing/2014/main" id="{588E0B6F-4F75-1D7B-59B1-EFB820BE0440}"/>
              </a:ext>
            </a:extLst>
          </p:cNvPr>
          <p:cNvSpPr/>
          <p:nvPr/>
        </p:nvSpPr>
        <p:spPr>
          <a:xfrm>
            <a:off x="7622505" y="3249028"/>
            <a:ext cx="1627045" cy="2008771"/>
          </a:xfrm>
          <a:prstGeom prst="wedgeRectCallou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Whatever the situation, I can usually see it from various cultural points of</a:t>
            </a:r>
          </a:p>
          <a:p>
            <a:pPr algn="ctr"/>
            <a:r>
              <a:rPr lang="en-US" sz="1400" b="1" dirty="0">
                <a:latin typeface="Acumin Pro" panose="020B0504020202020204" pitchFamily="34" charset="0"/>
              </a:rPr>
              <a:t>view, and respond effectively.</a:t>
            </a:r>
          </a:p>
        </p:txBody>
      </p:sp>
    </p:spTree>
    <p:extLst>
      <p:ext uri="{BB962C8B-B14F-4D97-AF65-F5344CB8AC3E}">
        <p14:creationId xmlns:p14="http://schemas.microsoft.com/office/powerpoint/2010/main" val="120696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77"/>
              </a:rPr>
              <a:t>In the National League Championship series, the Atlanta Braves’ home crowds did the tomahawk chop, something many Native Americans deem offensive. But the Major League Baseball commissioner claimed Native Americans are supportive of the Braves program, including the chop. This event has sparked a controversial debate over the appropriateness of the tomahawk chop.</a:t>
            </a:r>
          </a:p>
          <a:p>
            <a:pPr marL="0" indent="0">
              <a:buNone/>
            </a:pPr>
            <a:endParaRPr lang="en-US" sz="2400" dirty="0">
              <a:latin typeface="Acumin Pro" panose="020B0504020202020204" pitchFamily="34" charset="77"/>
              <a:hlinkClick r:id="rId4"/>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8" y="-52439"/>
            <a:ext cx="12640267" cy="925830"/>
            <a:chOff x="-1" y="0"/>
            <a:chExt cx="12640985"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3930647" y="125958"/>
              <a:ext cx="8710337"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Case Study: The dilemma of the tomahawk chop </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2" name="Online Media 1" descr="Native American group disputes MLB Commissioner Manfred's claims on Braves' use of tomahawk chop">
            <a:hlinkClick r:id="" action="ppaction://media"/>
            <a:extLst>
              <a:ext uri="{FF2B5EF4-FFF2-40B4-BE49-F238E27FC236}">
                <a16:creationId xmlns:a16="http://schemas.microsoft.com/office/drawing/2014/main" id="{41D11C2A-F9ED-5C48-8E01-50068F696886}"/>
              </a:ext>
            </a:extLst>
          </p:cNvPr>
          <p:cNvPicPr>
            <a:picLocks noRot="1" noChangeAspect="1"/>
          </p:cNvPicPr>
          <p:nvPr>
            <a:videoFile r:link="rId1"/>
          </p:nvPr>
        </p:nvPicPr>
        <p:blipFill>
          <a:blip r:embed="rId7"/>
          <a:stretch>
            <a:fillRect/>
          </a:stretch>
        </p:blipFill>
        <p:spPr>
          <a:xfrm>
            <a:off x="3384004" y="3203458"/>
            <a:ext cx="3878644" cy="2541087"/>
          </a:xfrm>
          <a:prstGeom prst="rect">
            <a:avLst/>
          </a:prstGeom>
        </p:spPr>
      </p:pic>
      <p:sp>
        <p:nvSpPr>
          <p:cNvPr id="9" name="TextBox 8">
            <a:extLst>
              <a:ext uri="{FF2B5EF4-FFF2-40B4-BE49-F238E27FC236}">
                <a16:creationId xmlns:a16="http://schemas.microsoft.com/office/drawing/2014/main" id="{48E5ADB8-61CB-4EAF-B510-F831099F6F76}"/>
              </a:ext>
            </a:extLst>
          </p:cNvPr>
          <p:cNvSpPr txBox="1"/>
          <p:nvPr/>
        </p:nvSpPr>
        <p:spPr>
          <a:xfrm>
            <a:off x="3299790" y="5807249"/>
            <a:ext cx="4446105" cy="740716"/>
          </a:xfrm>
          <a:prstGeom prst="rect">
            <a:avLst/>
          </a:prstGeom>
          <a:noFill/>
        </p:spPr>
        <p:txBody>
          <a:bodyPr wrap="square" rtlCol="0">
            <a:spAutoFit/>
          </a:bodyPr>
          <a:lstStyle/>
          <a:p>
            <a:pPr marL="0" marR="0">
              <a:lnSpc>
                <a:spcPct val="107000"/>
              </a:lnSpc>
              <a:spcBef>
                <a:spcPts val="0"/>
              </a:spcBef>
              <a:spcAft>
                <a:spcPts val="800"/>
              </a:spcAft>
            </a:pPr>
            <a:r>
              <a:rPr lang="en-US" sz="1000" kern="1800" dirty="0">
                <a:effectLst/>
                <a:latin typeface="Acumin Pro" panose="020B0504020202020204" pitchFamily="34" charset="0"/>
                <a:ea typeface="Times New Roman" panose="02020603050405020304" pitchFamily="18" charset="0"/>
                <a:cs typeface="Times New Roman" panose="02020603050405020304" pitchFamily="18" charset="0"/>
              </a:rPr>
              <a:t>Cota-Robles, M. (2021, October 29). Native American group disputes MLB commissioner's claims on Braves' use of Tomahawk Chop. ABC13 Houston. https://abc13.com/atlanta-braves-tomahawk-chop-mlb-commissioner-rob-manfred/11177839/ </a:t>
            </a:r>
            <a:endParaRPr lang="en-US" sz="1000" dirty="0">
              <a:effectLst/>
              <a:latin typeface="Acumin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4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579418"/>
            <a:ext cx="10515600" cy="2361962"/>
          </a:xfrm>
        </p:spPr>
        <p:txBody>
          <a:bodyPr>
            <a:noAutofit/>
          </a:bodyPr>
          <a:lstStyle/>
          <a:p>
            <a:r>
              <a:rPr lang="en-US" sz="2400" dirty="0">
                <a:latin typeface="Acumin Pro" panose="020B0504020202020204" pitchFamily="34" charset="0"/>
              </a:rPr>
              <a:t>“We have a tendency to do this where in an effort to be sensitive to other cultures we actually eliminate some of the championing of the cultures… What about the tomahawk chop is demeaning to Native Americans? What is offensive about a war chant?” –Doug Gottlieb </a:t>
            </a:r>
            <a:r>
              <a:rPr lang="en-US" sz="1600" dirty="0">
                <a:latin typeface="Acumin Pro" panose="020B0504020202020204" pitchFamily="34" charset="0"/>
              </a:rPr>
              <a:t>(Leitner, 2021)</a:t>
            </a: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Which of the five stages of the IDC does this passage align with: </a:t>
            </a:r>
          </a:p>
          <a:p>
            <a:pPr marL="0" indent="0">
              <a:buNone/>
            </a:pPr>
            <a:endParaRPr lang="en-US" sz="2400" dirty="0">
              <a:latin typeface="Acumin Pro" panose="020B0504020202020204" pitchFamily="34" charset="0"/>
            </a:endParaRPr>
          </a:p>
          <a:p>
            <a:endParaRPr lang="en-US" sz="2400" dirty="0">
              <a:latin typeface="Acumin Pro" panose="020B0504020202020204" pitchFamily="34" charset="0"/>
            </a:endParaRPr>
          </a:p>
          <a:p>
            <a:endParaRPr lang="en-US" sz="2400" dirty="0">
              <a:latin typeface="Acumin Pro" panose="020B0504020202020204" pitchFamily="34" charset="0"/>
            </a:endParaRPr>
          </a:p>
        </p:txBody>
      </p:sp>
      <p:grpSp>
        <p:nvGrpSpPr>
          <p:cNvPr id="4" name="Group 3"/>
          <p:cNvGrpSpPr/>
          <p:nvPr/>
        </p:nvGrpSpPr>
        <p:grpSpPr>
          <a:xfrm>
            <a:off x="4968" y="-52439"/>
            <a:ext cx="12640266" cy="925830"/>
            <a:chOff x="-1" y="0"/>
            <a:chExt cx="12640984"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277907" y="125958"/>
              <a:ext cx="8363076"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Some reactions to the tomahawk chop debate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9" name="Rectangle 18">
            <a:extLst>
              <a:ext uri="{FF2B5EF4-FFF2-40B4-BE49-F238E27FC236}">
                <a16:creationId xmlns:a16="http://schemas.microsoft.com/office/drawing/2014/main" id="{7451E641-BB8F-D8A8-969A-4144B2815BA8}"/>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20" name="Rectangle 19">
            <a:extLst>
              <a:ext uri="{FF2B5EF4-FFF2-40B4-BE49-F238E27FC236}">
                <a16:creationId xmlns:a16="http://schemas.microsoft.com/office/drawing/2014/main" id="{2D974903-E57E-2D11-5099-95D4B17471B3}"/>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21" name="Rectangle 20">
            <a:extLst>
              <a:ext uri="{FF2B5EF4-FFF2-40B4-BE49-F238E27FC236}">
                <a16:creationId xmlns:a16="http://schemas.microsoft.com/office/drawing/2014/main" id="{5A2150D2-3D26-393E-9AC7-56C39CBC884F}"/>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2" name="Rectangle 21">
            <a:extLst>
              <a:ext uri="{FF2B5EF4-FFF2-40B4-BE49-F238E27FC236}">
                <a16:creationId xmlns:a16="http://schemas.microsoft.com/office/drawing/2014/main" id="{DA7E8830-D178-758E-52F6-9A5A2D2ECB28}"/>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3" name="Rectangle 22">
            <a:extLst>
              <a:ext uri="{FF2B5EF4-FFF2-40B4-BE49-F238E27FC236}">
                <a16:creationId xmlns:a16="http://schemas.microsoft.com/office/drawing/2014/main" id="{3D3B3C33-4023-F3F4-A0B4-FBC0731682C1}"/>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4" name="Rectangle 23">
            <a:extLst>
              <a:ext uri="{FF2B5EF4-FFF2-40B4-BE49-F238E27FC236}">
                <a16:creationId xmlns:a16="http://schemas.microsoft.com/office/drawing/2014/main" id="{09D2E3F8-E2D6-E55D-C04B-775877BD4759}"/>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25" name="Rectangle 24">
            <a:extLst>
              <a:ext uri="{FF2B5EF4-FFF2-40B4-BE49-F238E27FC236}">
                <a16:creationId xmlns:a16="http://schemas.microsoft.com/office/drawing/2014/main" id="{5CE8E95A-972F-79CE-AE6A-CCCE4C50032C}"/>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26" name="Rectangle 25">
            <a:extLst>
              <a:ext uri="{FF2B5EF4-FFF2-40B4-BE49-F238E27FC236}">
                <a16:creationId xmlns:a16="http://schemas.microsoft.com/office/drawing/2014/main" id="{18F87D01-9124-D0D6-4E9C-28DE999B4474}"/>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27" name="Rectangle 26">
            <a:extLst>
              <a:ext uri="{FF2B5EF4-FFF2-40B4-BE49-F238E27FC236}">
                <a16:creationId xmlns:a16="http://schemas.microsoft.com/office/drawing/2014/main" id="{90CBCA3C-5A08-3FEF-CD06-DCDF684FB9C6}"/>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28" name="Rectangle 27">
            <a:extLst>
              <a:ext uri="{FF2B5EF4-FFF2-40B4-BE49-F238E27FC236}">
                <a16:creationId xmlns:a16="http://schemas.microsoft.com/office/drawing/2014/main" id="{37FDDA7A-0626-CB42-60BE-0E7E829116A3}"/>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110133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463039"/>
            <a:ext cx="10515600" cy="4714567"/>
          </a:xfrm>
        </p:spPr>
        <p:txBody>
          <a:bodyPr>
            <a:noAutofit/>
          </a:bodyPr>
          <a:lstStyle/>
          <a:p>
            <a:r>
              <a:rPr lang="en-US" sz="2400" dirty="0">
                <a:latin typeface="Acumin Pro" panose="020B0504020202020204" pitchFamily="34" charset="0"/>
              </a:rPr>
              <a:t>“On Tuesday, Manfred said that the league tries to stay apolitical and that this year it made a rare exception, noting that its fans have diverse points of view and ‘we’d like to keep the focus on the field.’” –Robert Manfred </a:t>
            </a:r>
            <a:r>
              <a:rPr lang="en-US" sz="1600" dirty="0">
                <a:latin typeface="Acumin Pro" panose="020B0504020202020204" pitchFamily="34" charset="0"/>
              </a:rPr>
              <a:t>(Wagner, 2021)</a:t>
            </a: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Which of the five stages of the IDC does this passage align with:</a:t>
            </a:r>
          </a:p>
          <a:p>
            <a:pPr marL="0" indent="0">
              <a:buNone/>
            </a:pPr>
            <a:endParaRPr lang="en-US" sz="2400" dirty="0">
              <a:latin typeface="Acumin Pro" panose="020B0504020202020204" pitchFamily="34" charset="0"/>
            </a:endParaRPr>
          </a:p>
          <a:p>
            <a:endParaRPr lang="en-US" sz="2400" dirty="0">
              <a:latin typeface="Acumin Pro" panose="020B0504020202020204" pitchFamily="34" charset="0"/>
            </a:endParaRPr>
          </a:p>
          <a:p>
            <a:endParaRPr lang="en-US" sz="2400" dirty="0">
              <a:latin typeface="Acumin Pro" panose="020B05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2" name="Rectangle 1">
            <a:extLst>
              <a:ext uri="{FF2B5EF4-FFF2-40B4-BE49-F238E27FC236}">
                <a16:creationId xmlns:a16="http://schemas.microsoft.com/office/drawing/2014/main" id="{8B4F7C50-FFA6-05C4-3B30-9E46B7453AB1}"/>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9" name="Rectangle 8">
            <a:extLst>
              <a:ext uri="{FF2B5EF4-FFF2-40B4-BE49-F238E27FC236}">
                <a16:creationId xmlns:a16="http://schemas.microsoft.com/office/drawing/2014/main" id="{5CA78896-50FB-FDBA-89D0-1682ACCE336E}"/>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11" name="Rectangle 10">
            <a:extLst>
              <a:ext uri="{FF2B5EF4-FFF2-40B4-BE49-F238E27FC236}">
                <a16:creationId xmlns:a16="http://schemas.microsoft.com/office/drawing/2014/main" id="{B9598F46-51E8-0C93-1AD9-1E404218151F}"/>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12" name="Rectangle 11">
            <a:extLst>
              <a:ext uri="{FF2B5EF4-FFF2-40B4-BE49-F238E27FC236}">
                <a16:creationId xmlns:a16="http://schemas.microsoft.com/office/drawing/2014/main" id="{D798A80B-BF4A-D162-5537-1CAC0C850777}"/>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13" name="Rectangle 12">
            <a:extLst>
              <a:ext uri="{FF2B5EF4-FFF2-40B4-BE49-F238E27FC236}">
                <a16:creationId xmlns:a16="http://schemas.microsoft.com/office/drawing/2014/main" id="{8057279D-690E-C2F8-62C3-BE21D99865EC}"/>
              </a:ext>
            </a:extLst>
          </p:cNvPr>
          <p:cNvSpPr/>
          <p:nvPr/>
        </p:nvSpPr>
        <p:spPr>
          <a:xfrm>
            <a:off x="7615203" y="4401386"/>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14" name="Rectangle 13">
            <a:extLst>
              <a:ext uri="{FF2B5EF4-FFF2-40B4-BE49-F238E27FC236}">
                <a16:creationId xmlns:a16="http://schemas.microsoft.com/office/drawing/2014/main" id="{D8132561-5D1D-9623-A79D-1A027093918B}"/>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15" name="Rectangle 14">
            <a:extLst>
              <a:ext uri="{FF2B5EF4-FFF2-40B4-BE49-F238E27FC236}">
                <a16:creationId xmlns:a16="http://schemas.microsoft.com/office/drawing/2014/main" id="{F5D373FF-406F-77F9-65EE-DBC65712CBE4}"/>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16" name="Rectangle 15">
            <a:extLst>
              <a:ext uri="{FF2B5EF4-FFF2-40B4-BE49-F238E27FC236}">
                <a16:creationId xmlns:a16="http://schemas.microsoft.com/office/drawing/2014/main" id="{386D747D-61AB-7101-35A0-066CE2EAC697}"/>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17" name="Rectangle 16">
            <a:extLst>
              <a:ext uri="{FF2B5EF4-FFF2-40B4-BE49-F238E27FC236}">
                <a16:creationId xmlns:a16="http://schemas.microsoft.com/office/drawing/2014/main" id="{B03545E0-AADD-82DA-DFC1-EFBDF1C782A6}"/>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18" name="Rectangle 17">
            <a:extLst>
              <a:ext uri="{FF2B5EF4-FFF2-40B4-BE49-F238E27FC236}">
                <a16:creationId xmlns:a16="http://schemas.microsoft.com/office/drawing/2014/main" id="{70AE9CA8-0E77-2221-80CE-8F75799268E1}"/>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grpSp>
        <p:nvGrpSpPr>
          <p:cNvPr id="19" name="Group 18">
            <a:extLst>
              <a:ext uri="{FF2B5EF4-FFF2-40B4-BE49-F238E27FC236}">
                <a16:creationId xmlns:a16="http://schemas.microsoft.com/office/drawing/2014/main" id="{D6C77427-9346-21C4-1E14-7810AF0FAEF7}"/>
              </a:ext>
            </a:extLst>
          </p:cNvPr>
          <p:cNvGrpSpPr/>
          <p:nvPr/>
        </p:nvGrpSpPr>
        <p:grpSpPr>
          <a:xfrm>
            <a:off x="4968" y="-52439"/>
            <a:ext cx="12640266" cy="925830"/>
            <a:chOff x="-1" y="0"/>
            <a:chExt cx="12640984" cy="926245"/>
          </a:xfrm>
        </p:grpSpPr>
        <p:sp>
          <p:nvSpPr>
            <p:cNvPr id="20" name="Rectangle 19">
              <a:extLst>
                <a:ext uri="{FF2B5EF4-FFF2-40B4-BE49-F238E27FC236}">
                  <a16:creationId xmlns:a16="http://schemas.microsoft.com/office/drawing/2014/main" id="{C61D7149-4645-95E4-BE6A-17E545ABA3AB}"/>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cumin Pro" panose="020B0504020202020204" pitchFamily="34" charset="0"/>
              </a:endParaRPr>
            </a:p>
          </p:txBody>
        </p:sp>
        <p:sp>
          <p:nvSpPr>
            <p:cNvPr id="21" name="Flowchart: Manual Input 7">
              <a:extLst>
                <a:ext uri="{FF2B5EF4-FFF2-40B4-BE49-F238E27FC236}">
                  <a16:creationId xmlns:a16="http://schemas.microsoft.com/office/drawing/2014/main" id="{BEC68BAA-9609-6D44-EF16-FDA3AFAADFDE}"/>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cumin Pro" panose="020B0504020202020204" pitchFamily="34" charset="0"/>
              </a:endParaRPr>
            </a:p>
          </p:txBody>
        </p:sp>
        <p:pic>
          <p:nvPicPr>
            <p:cNvPr id="22" name="Picture 21">
              <a:extLst>
                <a:ext uri="{FF2B5EF4-FFF2-40B4-BE49-F238E27FC236}">
                  <a16:creationId xmlns:a16="http://schemas.microsoft.com/office/drawing/2014/main" id="{3E31F961-5F07-908D-8189-FCC13A4E8D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F77A094B-3C73-6B33-2FE8-7940959DA1C6}"/>
                </a:ext>
              </a:extLst>
            </p:cNvPr>
            <p:cNvSpPr txBox="1">
              <a:spLocks noChangeArrowheads="1"/>
            </p:cNvSpPr>
            <p:nvPr/>
          </p:nvSpPr>
          <p:spPr bwMode="auto">
            <a:xfrm>
              <a:off x="4277907" y="125958"/>
              <a:ext cx="8363076"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0"/>
                </a:rPr>
                <a:t>Some reactions to the tomahawk chop debate</a:t>
              </a:r>
              <a:endParaRPr lang="en-US" sz="2800" cap="all" dirty="0">
                <a:solidFill>
                  <a:schemeClr val="bg1"/>
                </a:solidFill>
                <a:latin typeface="Acumin Pro" panose="020B0504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2952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479665"/>
            <a:ext cx="10515600" cy="4697942"/>
          </a:xfrm>
        </p:spPr>
        <p:txBody>
          <a:bodyPr>
            <a:noAutofit/>
          </a:bodyPr>
          <a:lstStyle/>
          <a:p>
            <a:r>
              <a:rPr lang="en-US" sz="2400" dirty="0">
                <a:latin typeface="Acumin Pro" panose="020B0504020202020204" pitchFamily="34" charset="0"/>
              </a:rPr>
              <a:t>“’I don’t know how every Native American group around the country feels,’ Manfred said. ‘I am 100% certain that the Braves understand what the Native American community in their region believes and that they’ve acted in accordance with that understanding.’” –Robert Manfred </a:t>
            </a:r>
            <a:r>
              <a:rPr lang="en-US" sz="1600" dirty="0">
                <a:latin typeface="Acumin Pro" panose="020B0504020202020204" pitchFamily="34" charset="0"/>
              </a:rPr>
              <a:t>(</a:t>
            </a:r>
            <a:r>
              <a:rPr lang="en-US" sz="1600" dirty="0" err="1">
                <a:effectLst/>
                <a:latin typeface="Acumin Pro" panose="020B0504020202020204" pitchFamily="34" charset="0"/>
                <a:ea typeface="Calibri" panose="020F0502020204030204" pitchFamily="34" charset="0"/>
                <a:cs typeface="Times New Roman" panose="02020603050405020304" pitchFamily="18" charset="0"/>
              </a:rPr>
              <a:t>Odum</a:t>
            </a:r>
            <a:r>
              <a:rPr lang="en-US" sz="1600" dirty="0">
                <a:effectLst/>
                <a:latin typeface="Acumin Pro" panose="020B0504020202020204" pitchFamily="34" charset="0"/>
                <a:ea typeface="Calibri" panose="020F0502020204030204" pitchFamily="34" charset="0"/>
                <a:cs typeface="Times New Roman" panose="02020603050405020304" pitchFamily="18" charset="0"/>
              </a:rPr>
              <a:t>, 2021) </a:t>
            </a:r>
            <a:endParaRPr lang="en-US" sz="16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Which of the five stages of the IDC does this passage align with:</a:t>
            </a:r>
          </a:p>
          <a:p>
            <a:pPr marL="0" indent="0">
              <a:buNone/>
            </a:pPr>
            <a:endParaRPr lang="en-US" sz="2400" dirty="0">
              <a:latin typeface="Acumin Pro" panose="020B0504020202020204" pitchFamily="34" charset="0"/>
            </a:endParaRPr>
          </a:p>
          <a:p>
            <a:endParaRPr lang="en-US" sz="2400" dirty="0">
              <a:latin typeface="Acumin Pro" panose="020B0504020202020204" pitchFamily="34" charset="0"/>
            </a:endParaRPr>
          </a:p>
          <a:p>
            <a:endParaRPr lang="en-US" sz="2400" dirty="0">
              <a:latin typeface="Acumin Pro" panose="020B05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0CA6C9F6-74C8-88BA-65C4-3F7B146A97A5}"/>
              </a:ext>
            </a:extLst>
          </p:cNvPr>
          <p:cNvGrpSpPr/>
          <p:nvPr/>
        </p:nvGrpSpPr>
        <p:grpSpPr>
          <a:xfrm>
            <a:off x="4968" y="-52439"/>
            <a:ext cx="12640266" cy="925830"/>
            <a:chOff x="-1" y="0"/>
            <a:chExt cx="12640984" cy="926245"/>
          </a:xfrm>
        </p:grpSpPr>
        <p:sp>
          <p:nvSpPr>
            <p:cNvPr id="20" name="Rectangle 19">
              <a:extLst>
                <a:ext uri="{FF2B5EF4-FFF2-40B4-BE49-F238E27FC236}">
                  <a16:creationId xmlns:a16="http://schemas.microsoft.com/office/drawing/2014/main" id="{E8DDCD6D-C4BA-814E-2DDD-E51CA85B78CF}"/>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EA76A2B8-989C-F32B-1E90-6F64D7643B5D}"/>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E2BD42FF-45FD-A1AC-40E9-5DC4457FC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D46D20B6-0AC5-1859-EDC6-53A9ADE4C5E7}"/>
                </a:ext>
              </a:extLst>
            </p:cNvPr>
            <p:cNvSpPr txBox="1">
              <a:spLocks noChangeArrowheads="1"/>
            </p:cNvSpPr>
            <p:nvPr/>
          </p:nvSpPr>
          <p:spPr bwMode="auto">
            <a:xfrm>
              <a:off x="4277907" y="125958"/>
              <a:ext cx="8363076"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Some reactions to the tomahawk chop debate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688683E3-ADB2-0FA5-EE91-96131C6CEB4C}"/>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Denial</a:t>
            </a:r>
            <a:endParaRPr lang="en-US" sz="2400" b="1" dirty="0"/>
          </a:p>
        </p:txBody>
      </p:sp>
      <p:sp>
        <p:nvSpPr>
          <p:cNvPr id="25" name="Rectangle 24">
            <a:extLst>
              <a:ext uri="{FF2B5EF4-FFF2-40B4-BE49-F238E27FC236}">
                <a16:creationId xmlns:a16="http://schemas.microsoft.com/office/drawing/2014/main" id="{7359B407-B0FC-12CB-C268-92E591042F4E}"/>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Polarization</a:t>
            </a:r>
            <a:endParaRPr lang="en-US" sz="2400" b="1" dirty="0"/>
          </a:p>
        </p:txBody>
      </p:sp>
      <p:sp>
        <p:nvSpPr>
          <p:cNvPr id="26" name="Rectangle 25">
            <a:extLst>
              <a:ext uri="{FF2B5EF4-FFF2-40B4-BE49-F238E27FC236}">
                <a16:creationId xmlns:a16="http://schemas.microsoft.com/office/drawing/2014/main" id="{9B90C345-A195-E431-3A8B-AA446C6CC9B8}"/>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8C40179A-89AC-2F87-3F74-6E7D4D0C03FD}"/>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90EF927B-5D26-DB01-AFD3-84EB8EFB8250}"/>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CE2F70EF-9105-9ACD-3B00-E3ECAFBF7AC2}"/>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95F4E115-5C88-1367-FBAD-F24B1F60522F}"/>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C9CAAB30-A3F0-70BE-59A4-A15036B5F2B9}"/>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03B63B7F-2A54-D3DD-D6A4-DF2AC2F10EA4}"/>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B1DB6384-EAC8-EA87-6320-3A89AFD48291}"/>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145712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571105"/>
            <a:ext cx="10515600" cy="4606502"/>
          </a:xfrm>
        </p:spPr>
        <p:txBody>
          <a:bodyPr>
            <a:noAutofit/>
          </a:bodyPr>
          <a:lstStyle/>
          <a:p>
            <a:r>
              <a:rPr lang="en-US" sz="2400" dirty="0">
                <a:latin typeface="Acumin Pro" panose="020B0504020202020204" pitchFamily="34" charset="77"/>
              </a:rPr>
              <a:t>“On the other hand, some Braves fans still do the ‘tomahawk chop’ arm gesture and chant, which are increasingly considered both offensive and outdated. Teams from the pro leagues to high school athletics are moving away from derogatory slogans and this particular expression of enthusiasm.” –NPR </a:t>
            </a:r>
            <a:r>
              <a:rPr lang="en-US" sz="1600" dirty="0">
                <a:latin typeface="Acumin Pro" panose="020B0504020202020204" pitchFamily="34" charset="77"/>
              </a:rPr>
              <a:t>(</a:t>
            </a:r>
            <a:r>
              <a:rPr lang="en-US" sz="1600" dirty="0" err="1">
                <a:latin typeface="Acumin Pro" panose="020B0504020202020204" pitchFamily="34" charset="0"/>
              </a:rPr>
              <a:t>Treisman</a:t>
            </a:r>
            <a:r>
              <a:rPr lang="en-US" sz="1600" dirty="0">
                <a:latin typeface="Acumin Pro" panose="020B0504020202020204" pitchFamily="34" charset="0"/>
              </a:rPr>
              <a:t> &amp; Goldman, 2021)</a:t>
            </a:r>
          </a:p>
          <a:p>
            <a:pPr marL="0" indent="0">
              <a:buNone/>
            </a:pPr>
            <a:endParaRPr lang="en-US" sz="2400" dirty="0">
              <a:latin typeface="Acumin Pro" panose="020B0504020202020204" pitchFamily="34" charset="77"/>
            </a:endParaRPr>
          </a:p>
          <a:p>
            <a:pPr marL="0" indent="0">
              <a:buNone/>
            </a:pPr>
            <a:r>
              <a:rPr lang="en-US" sz="2400" dirty="0">
                <a:latin typeface="Acumin Pro" panose="020B0504020202020204" pitchFamily="34" charset="77"/>
              </a:rPr>
              <a:t>Which of the five stages of the IDC does this passage align with:</a:t>
            </a: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2DC53541-340F-6403-D122-01F0D622DD16}"/>
              </a:ext>
            </a:extLst>
          </p:cNvPr>
          <p:cNvGrpSpPr/>
          <p:nvPr/>
        </p:nvGrpSpPr>
        <p:grpSpPr>
          <a:xfrm>
            <a:off x="4968" y="-52439"/>
            <a:ext cx="12640266" cy="925830"/>
            <a:chOff x="-1" y="0"/>
            <a:chExt cx="12640984" cy="926245"/>
          </a:xfrm>
        </p:grpSpPr>
        <p:sp>
          <p:nvSpPr>
            <p:cNvPr id="20" name="Rectangle 19">
              <a:extLst>
                <a:ext uri="{FF2B5EF4-FFF2-40B4-BE49-F238E27FC236}">
                  <a16:creationId xmlns:a16="http://schemas.microsoft.com/office/drawing/2014/main" id="{A38BA795-5BE8-55DB-AD2B-D5AE667DAAB5}"/>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4BAB9293-397B-6FEA-EFF4-B418A1681FD9}"/>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4E531DCF-9285-755E-A6FB-F2EA953764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7E31C5CB-CD0A-FFD4-E7F5-F9C4018C4C0D}"/>
                </a:ext>
              </a:extLst>
            </p:cNvPr>
            <p:cNvSpPr txBox="1">
              <a:spLocks noChangeArrowheads="1"/>
            </p:cNvSpPr>
            <p:nvPr/>
          </p:nvSpPr>
          <p:spPr bwMode="auto">
            <a:xfrm>
              <a:off x="4277907" y="125958"/>
              <a:ext cx="8363076"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Some reactions to the tomahawk chop debate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B8E319EF-7625-C7C0-02B8-74ED5ED486F4}"/>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Denial</a:t>
            </a:r>
            <a:endParaRPr lang="en-US" sz="2400" b="1" dirty="0"/>
          </a:p>
        </p:txBody>
      </p:sp>
      <p:sp>
        <p:nvSpPr>
          <p:cNvPr id="25" name="Rectangle 24">
            <a:extLst>
              <a:ext uri="{FF2B5EF4-FFF2-40B4-BE49-F238E27FC236}">
                <a16:creationId xmlns:a16="http://schemas.microsoft.com/office/drawing/2014/main" id="{C6DA534E-29CC-BB1C-93D4-C07DAD5D2509}"/>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Polarization</a:t>
            </a:r>
            <a:endParaRPr lang="en-US" sz="2400" b="1" dirty="0"/>
          </a:p>
        </p:txBody>
      </p:sp>
      <p:sp>
        <p:nvSpPr>
          <p:cNvPr id="26" name="Rectangle 25">
            <a:extLst>
              <a:ext uri="{FF2B5EF4-FFF2-40B4-BE49-F238E27FC236}">
                <a16:creationId xmlns:a16="http://schemas.microsoft.com/office/drawing/2014/main" id="{408960C5-47B0-5505-3E46-364E2497670F}"/>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964E188B-4B76-12A2-2A28-00C519F0442A}"/>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61AEBB4B-CB3F-D0BB-D277-04FF7844D4D0}"/>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624B62D6-A375-8676-E249-365CFB1C1FF8}"/>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DA559143-BCE6-115E-6BC4-EA3EB4B694C8}"/>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A6037EE4-E90E-C40A-5EFC-6C46DFC66A2D}"/>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4CB55F6F-3FAA-E47F-22E8-050C8504FEC2}"/>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F557D2E8-247A-0A90-DC65-16B3D2D1C29E}"/>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6435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512915"/>
            <a:ext cx="10515600" cy="4664691"/>
          </a:xfrm>
        </p:spPr>
        <p:txBody>
          <a:bodyPr>
            <a:noAutofit/>
          </a:bodyPr>
          <a:lstStyle/>
          <a:p>
            <a:r>
              <a:rPr lang="en-US" sz="2400" dirty="0">
                <a:latin typeface="Acumin Pro" panose="020B0504020202020204" pitchFamily="34" charset="77"/>
              </a:rPr>
              <a:t>“Instead of continuing to perform a ‘war chant’ rooted in stereotypes popularized more than a century ago, fans in Atlanta and Tallahassee and wherever else it’s still being done might benefit from listening to actual music created by Native American tribes that were forcibly relocated by the United States government in the mid-19th century.” –Slate Magazine </a:t>
            </a:r>
            <a:r>
              <a:rPr lang="en-US" sz="1600" dirty="0">
                <a:latin typeface="Acumin Pro" panose="020B0504020202020204" pitchFamily="34" charset="77"/>
              </a:rPr>
              <a:t>(</a:t>
            </a:r>
            <a:r>
              <a:rPr lang="en-US" sz="1600" dirty="0" err="1">
                <a:latin typeface="Acumin Pro" panose="020B0504020202020204" pitchFamily="34" charset="77"/>
              </a:rPr>
              <a:t>Fatsis</a:t>
            </a:r>
            <a:r>
              <a:rPr lang="en-US" sz="1600" dirty="0">
                <a:latin typeface="Acumin Pro" panose="020B0504020202020204" pitchFamily="34" charset="77"/>
              </a:rPr>
              <a:t>, 2021)</a:t>
            </a:r>
            <a:br>
              <a:rPr lang="en-US" sz="2400" dirty="0">
                <a:latin typeface="Acumin Pro" panose="020B0504020202020204" pitchFamily="34" charset="0"/>
              </a:rPr>
            </a:br>
            <a:endParaRPr lang="en-US" sz="2400" dirty="0">
              <a:latin typeface="Acumin Pro" panose="020B0504020202020204" pitchFamily="34" charset="77"/>
            </a:endParaRPr>
          </a:p>
          <a:p>
            <a:pPr marL="0" indent="0">
              <a:buNone/>
            </a:pPr>
            <a:r>
              <a:rPr lang="en-US" sz="2400" dirty="0">
                <a:latin typeface="Acumin Pro" panose="020B0504020202020204" pitchFamily="34" charset="77"/>
              </a:rPr>
              <a:t>Which of the five stages of the IDC does this passage align with:</a:t>
            </a:r>
          </a:p>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970D83E9-2364-DFDB-8DE6-68F0CAD852ED}"/>
              </a:ext>
            </a:extLst>
          </p:cNvPr>
          <p:cNvGrpSpPr/>
          <p:nvPr/>
        </p:nvGrpSpPr>
        <p:grpSpPr>
          <a:xfrm>
            <a:off x="4968" y="-52439"/>
            <a:ext cx="12640266" cy="925830"/>
            <a:chOff x="-1" y="0"/>
            <a:chExt cx="12640984" cy="926245"/>
          </a:xfrm>
        </p:grpSpPr>
        <p:sp>
          <p:nvSpPr>
            <p:cNvPr id="20" name="Rectangle 19">
              <a:extLst>
                <a:ext uri="{FF2B5EF4-FFF2-40B4-BE49-F238E27FC236}">
                  <a16:creationId xmlns:a16="http://schemas.microsoft.com/office/drawing/2014/main" id="{4EAAF316-584F-AFC4-B2FF-3B4AB066B62F}"/>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3B66569B-A268-894E-17B6-FEF22D38A100}"/>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467BA35E-3AF6-C807-3F65-20AFC791D7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8382D7D3-5923-43CA-11AE-3AB869141AC8}"/>
                </a:ext>
              </a:extLst>
            </p:cNvPr>
            <p:cNvSpPr txBox="1">
              <a:spLocks noChangeArrowheads="1"/>
            </p:cNvSpPr>
            <p:nvPr/>
          </p:nvSpPr>
          <p:spPr bwMode="auto">
            <a:xfrm>
              <a:off x="4277907" y="125958"/>
              <a:ext cx="8363076"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Some reactions to the tomahawk chop debate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E30E0492-AAD4-952C-6EF7-02B8B4B3ED96}"/>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Denial</a:t>
            </a:r>
            <a:endParaRPr lang="en-US" sz="2400" b="1" dirty="0"/>
          </a:p>
        </p:txBody>
      </p:sp>
      <p:sp>
        <p:nvSpPr>
          <p:cNvPr id="25" name="Rectangle 24">
            <a:extLst>
              <a:ext uri="{FF2B5EF4-FFF2-40B4-BE49-F238E27FC236}">
                <a16:creationId xmlns:a16="http://schemas.microsoft.com/office/drawing/2014/main" id="{AEDA48B3-0EAB-58AC-3AD7-C099A97D9B07}"/>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Polarization</a:t>
            </a:r>
            <a:endParaRPr lang="en-US" sz="2400" b="1" dirty="0"/>
          </a:p>
        </p:txBody>
      </p:sp>
      <p:sp>
        <p:nvSpPr>
          <p:cNvPr id="26" name="Rectangle 25">
            <a:extLst>
              <a:ext uri="{FF2B5EF4-FFF2-40B4-BE49-F238E27FC236}">
                <a16:creationId xmlns:a16="http://schemas.microsoft.com/office/drawing/2014/main" id="{3B3E4589-6834-963E-7E74-0B6689A8D334}"/>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A231FE8D-8946-69EE-D189-0DE84C1E6860}"/>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D45A749D-E778-8841-AFB0-9E50492BE26D}"/>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021900BB-FE7F-C249-DA9D-A688C5C6918D}"/>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EAC96974-B115-05D5-8005-33A3979141DB}"/>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E19D7782-9B11-2012-5FF8-0864830E2973}"/>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06B95352-6180-67E6-5149-CC8100017A5A}"/>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69C496DE-7B9E-B9DB-D23D-D5C3E8732E3C}"/>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253177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629295"/>
            <a:ext cx="10515600" cy="4548312"/>
          </a:xfrm>
        </p:spPr>
        <p:txBody>
          <a:bodyPr>
            <a:noAutofit/>
          </a:bodyPr>
          <a:lstStyle/>
          <a:p>
            <a:r>
              <a:rPr lang="en-US" sz="2400" dirty="0">
                <a:latin typeface="Acumin Pro" panose="020B0504020202020204" pitchFamily="34" charset="77"/>
              </a:rPr>
              <a:t>“Suzan Shown Harjo, a Native rights advocate, said the entire practice of using Native people or culture for sports and entertainment is racist.” –CNN </a:t>
            </a:r>
            <a:r>
              <a:rPr lang="en-US" sz="1600" dirty="0">
                <a:latin typeface="Acumin Pro" panose="020B0504020202020204" pitchFamily="34" charset="0"/>
              </a:rPr>
              <a:t>(Terry Ellis, 2021)</a:t>
            </a:r>
            <a:endParaRPr lang="en-US" sz="2400" dirty="0">
              <a:latin typeface="Acumin Pro" panose="020B0504020202020204" pitchFamily="34" charset="0"/>
            </a:endParaRPr>
          </a:p>
          <a:p>
            <a:pPr marL="0" indent="0">
              <a:buNone/>
            </a:pPr>
            <a:endParaRPr lang="en-US" sz="2400" dirty="0">
              <a:latin typeface="Acumin Pro" panose="020B0504020202020204" pitchFamily="34" charset="77"/>
            </a:endParaRPr>
          </a:p>
          <a:p>
            <a:pPr marL="0" indent="0">
              <a:buNone/>
            </a:pPr>
            <a:r>
              <a:rPr lang="en-US" sz="2400" dirty="0">
                <a:latin typeface="Acumin Pro" panose="020B0504020202020204" pitchFamily="34" charset="77"/>
              </a:rPr>
              <a:t>Which of the five stages of the IDC does this passage align with:</a:t>
            </a:r>
            <a:endParaRPr lang="en-US" sz="2000" dirty="0">
              <a:latin typeface="Acumin Pro" panose="020B0504020202020204" pitchFamily="34" charset="77"/>
            </a:endParaRPr>
          </a:p>
          <a:p>
            <a:endParaRPr lang="en-US" sz="20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8AAB4CA1-4D62-4268-46CE-4A08D88C231E}"/>
              </a:ext>
            </a:extLst>
          </p:cNvPr>
          <p:cNvGrpSpPr/>
          <p:nvPr/>
        </p:nvGrpSpPr>
        <p:grpSpPr>
          <a:xfrm>
            <a:off x="4968" y="-52439"/>
            <a:ext cx="12640266" cy="925830"/>
            <a:chOff x="-1" y="0"/>
            <a:chExt cx="12640984" cy="926245"/>
          </a:xfrm>
        </p:grpSpPr>
        <p:sp>
          <p:nvSpPr>
            <p:cNvPr id="20" name="Rectangle 19">
              <a:extLst>
                <a:ext uri="{FF2B5EF4-FFF2-40B4-BE49-F238E27FC236}">
                  <a16:creationId xmlns:a16="http://schemas.microsoft.com/office/drawing/2014/main" id="{0649A060-F41F-98BB-0275-15F728AB7CF0}"/>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DAFEAE4E-1979-3EF4-4816-92373439E488}"/>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1CB95364-AD1E-A1A8-F1B3-65085C9D02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48A2FD18-D33E-A518-CA8A-26A231E13EA7}"/>
                </a:ext>
              </a:extLst>
            </p:cNvPr>
            <p:cNvSpPr txBox="1">
              <a:spLocks noChangeArrowheads="1"/>
            </p:cNvSpPr>
            <p:nvPr/>
          </p:nvSpPr>
          <p:spPr bwMode="auto">
            <a:xfrm>
              <a:off x="4277907" y="125958"/>
              <a:ext cx="8363076"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Some reactions to the tomahawk chop debate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784D9672-6982-3959-BC3A-D6B834EC3A1D}"/>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Denial</a:t>
            </a:r>
            <a:endParaRPr lang="en-US" sz="2400" b="1" dirty="0"/>
          </a:p>
        </p:txBody>
      </p:sp>
      <p:sp>
        <p:nvSpPr>
          <p:cNvPr id="25" name="Rectangle 24">
            <a:extLst>
              <a:ext uri="{FF2B5EF4-FFF2-40B4-BE49-F238E27FC236}">
                <a16:creationId xmlns:a16="http://schemas.microsoft.com/office/drawing/2014/main" id="{AF995303-0DDA-5055-E18E-DBE80B898FFA}"/>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Polarization</a:t>
            </a:r>
            <a:endParaRPr lang="en-US" sz="2400" b="1" dirty="0"/>
          </a:p>
        </p:txBody>
      </p:sp>
      <p:sp>
        <p:nvSpPr>
          <p:cNvPr id="26" name="Rectangle 25">
            <a:extLst>
              <a:ext uri="{FF2B5EF4-FFF2-40B4-BE49-F238E27FC236}">
                <a16:creationId xmlns:a16="http://schemas.microsoft.com/office/drawing/2014/main" id="{991D0739-8AE8-E433-E1A4-C98815C09279}"/>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D5808B61-2862-051F-258F-0CBFB1576DC2}"/>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BBEFE114-2701-5905-7A70-23A2C9F147CD}"/>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B48BE2A6-6F46-A612-298D-1FA66463D7E1}"/>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5C6C799B-77D0-242D-0405-E8C5111AEDAD}"/>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AABB5504-A9CC-03E9-5CF4-E2A10EDB86B3}"/>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D6AFCF6C-BA67-A3B8-110D-DB5CC9A9C0BE}"/>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59F1F638-DA10-429F-B50C-D6BD945BB12E}"/>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255268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679171"/>
            <a:ext cx="10515600" cy="4498436"/>
          </a:xfrm>
        </p:spPr>
        <p:txBody>
          <a:bodyPr>
            <a:noAutofit/>
          </a:bodyPr>
          <a:lstStyle/>
          <a:p>
            <a:r>
              <a:rPr lang="en-US" dirty="0">
                <a:latin typeface="Acumin Pro" panose="020B0504020202020204" pitchFamily="34" charset="77"/>
              </a:rPr>
              <a:t>Which of these perspectives do you identify with most? </a:t>
            </a:r>
          </a:p>
          <a:p>
            <a:r>
              <a:rPr lang="en-US" dirty="0">
                <a:latin typeface="Acumin Pro" panose="020B0504020202020204" pitchFamily="34" charset="77"/>
              </a:rPr>
              <a:t>Which do you hear in your communities and classrooms?</a:t>
            </a:r>
          </a:p>
          <a:p>
            <a:r>
              <a:rPr lang="en-US" dirty="0">
                <a:latin typeface="Acumin Pro" panose="020B0504020202020204" pitchFamily="34" charset="77"/>
              </a:rPr>
              <a:t>What are the ethical implications of these positions? That is, what are the risks of potential harm for various groups based on these different orientations and the courses of action they advocate for as best or right?</a:t>
            </a:r>
          </a:p>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9" y="0"/>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423221" y="144318"/>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 Whole Group Questions</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185889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423221" y="144318"/>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 Small Group Discussion</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2">
            <a:extLst>
              <a:ext uri="{FF2B5EF4-FFF2-40B4-BE49-F238E27FC236}">
                <a16:creationId xmlns:a16="http://schemas.microsoft.com/office/drawing/2014/main" id="{318D1808-D6D3-9E4D-AD6B-04BCE8F50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177" y="963483"/>
            <a:ext cx="6462160" cy="463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6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5615" y="1295498"/>
            <a:ext cx="10506814" cy="1231106"/>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A developmental model describing orientations toward cultural differences.</a:t>
            </a:r>
          </a:p>
          <a:p>
            <a:endParaRPr lang="en-US" sz="2000" b="1" dirty="0">
              <a:solidFill>
                <a:srgbClr val="495455"/>
              </a:solidFill>
              <a:latin typeface="Acumin Pro" panose="020B0504020202020204" pitchFamily="34" charset="77"/>
              <a:ea typeface="Arial" charset="0"/>
              <a:cs typeface="Arial" charset="0"/>
            </a:endParaRP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895920" y="167459"/>
              <a:ext cx="828683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000"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T</a:t>
              </a:r>
              <a:r>
                <a:rPr lang="en-US" sz="2000" dirty="0">
                  <a:solidFill>
                    <a:schemeClr val="bg1"/>
                  </a:solidFill>
                  <a:effectLst/>
                  <a:latin typeface="Acumin Pro" panose="020B0504020202020204" pitchFamily="34" charset="77"/>
                  <a:ea typeface="Calibri" panose="020F0502020204030204" pitchFamily="34" charset="0"/>
                  <a:cs typeface="Times New Roman" panose="02020603050405020304" pitchFamily="18" charset="0"/>
                </a:rPr>
                <a:t>he Intercultural </a:t>
              </a:r>
              <a:r>
                <a:rPr lang="en-US" sz="2000"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D</a:t>
              </a:r>
              <a:r>
                <a:rPr lang="en-US" sz="2000" dirty="0">
                  <a:solidFill>
                    <a:schemeClr val="bg1"/>
                  </a:solidFill>
                  <a:effectLst/>
                  <a:latin typeface="Acumin Pro" panose="020B0504020202020204" pitchFamily="34" charset="77"/>
                  <a:ea typeface="Calibri" panose="020F0502020204030204" pitchFamily="34" charset="0"/>
                  <a:cs typeface="Times New Roman" panose="02020603050405020304" pitchFamily="18" charset="0"/>
                </a:rPr>
                <a:t>evelopment </a:t>
              </a:r>
              <a:r>
                <a:rPr lang="en-US" sz="2000"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C</a:t>
              </a:r>
              <a:r>
                <a:rPr lang="en-US" sz="2000" dirty="0">
                  <a:solidFill>
                    <a:schemeClr val="bg1"/>
                  </a:solidFill>
                  <a:effectLst/>
                  <a:latin typeface="Acumin Pro" panose="020B0504020202020204" pitchFamily="34" charset="77"/>
                  <a:ea typeface="Calibri" panose="020F0502020204030204" pitchFamily="34" charset="0"/>
                  <a:cs typeface="Times New Roman" panose="02020603050405020304" pitchFamily="18" charset="0"/>
                </a:rPr>
                <a:t>ontinuum (IDC)</a:t>
              </a: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2">
            <a:extLst>
              <a:ext uri="{FF2B5EF4-FFF2-40B4-BE49-F238E27FC236}">
                <a16:creationId xmlns:a16="http://schemas.microsoft.com/office/drawing/2014/main" id="{A031186D-1959-7C44-B8D1-D2ED07689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358" y="1911051"/>
            <a:ext cx="6996050" cy="431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4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ine arrow: Clockwise curve outline">
            <a:extLst>
              <a:ext uri="{FF2B5EF4-FFF2-40B4-BE49-F238E27FC236}">
                <a16:creationId xmlns:a16="http://schemas.microsoft.com/office/drawing/2014/main" id="{723559EA-31B7-1152-78E4-EE8B19D5E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41880">
            <a:off x="630399" y="-645201"/>
            <a:ext cx="4684796" cy="6614849"/>
          </a:xfrm>
          <a:prstGeom prst="rect">
            <a:avLst/>
          </a:prstGeom>
        </p:spPr>
      </p:pic>
      <p:sp>
        <p:nvSpPr>
          <p:cNvPr id="2" name="Rectangle 1">
            <a:extLst>
              <a:ext uri="{FF2B5EF4-FFF2-40B4-BE49-F238E27FC236}">
                <a16:creationId xmlns:a16="http://schemas.microsoft.com/office/drawing/2014/main" id="{89A47026-F297-64DF-C893-86C292800E48}"/>
              </a:ext>
            </a:extLst>
          </p:cNvPr>
          <p:cNvSpPr/>
          <p:nvPr/>
        </p:nvSpPr>
        <p:spPr>
          <a:xfrm>
            <a:off x="1142072" y="5199342"/>
            <a:ext cx="11040836" cy="1099450"/>
          </a:xfrm>
          <a:prstGeom prst="rect">
            <a:avLst/>
          </a:prstGeom>
          <a:pattFill prst="pct9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Denial</a:t>
            </a:r>
          </a:p>
        </p:txBody>
      </p:sp>
      <p:sp>
        <p:nvSpPr>
          <p:cNvPr id="12" name="Rectangle 11">
            <a:extLst>
              <a:ext uri="{FF2B5EF4-FFF2-40B4-BE49-F238E27FC236}">
                <a16:creationId xmlns:a16="http://schemas.microsoft.com/office/drawing/2014/main" id="{AC4CD51B-DEDF-8098-5622-1607FE4E0DF0}"/>
              </a:ext>
            </a:extLst>
          </p:cNvPr>
          <p:cNvSpPr/>
          <p:nvPr/>
        </p:nvSpPr>
        <p:spPr>
          <a:xfrm>
            <a:off x="2384472" y="4103994"/>
            <a:ext cx="9807528" cy="11054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Polarization</a:t>
            </a:r>
          </a:p>
        </p:txBody>
      </p:sp>
      <p:sp>
        <p:nvSpPr>
          <p:cNvPr id="15" name="Rectangle 14">
            <a:extLst>
              <a:ext uri="{FF2B5EF4-FFF2-40B4-BE49-F238E27FC236}">
                <a16:creationId xmlns:a16="http://schemas.microsoft.com/office/drawing/2014/main" id="{AA2F1B6B-19AD-F0EF-2EF4-7819D6969F29}"/>
              </a:ext>
            </a:extLst>
          </p:cNvPr>
          <p:cNvSpPr/>
          <p:nvPr/>
        </p:nvSpPr>
        <p:spPr>
          <a:xfrm>
            <a:off x="3926091" y="2980710"/>
            <a:ext cx="8256814" cy="1137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Minimization</a:t>
            </a:r>
          </a:p>
        </p:txBody>
      </p:sp>
      <p:sp>
        <p:nvSpPr>
          <p:cNvPr id="17" name="Rectangle 16">
            <a:extLst>
              <a:ext uri="{FF2B5EF4-FFF2-40B4-BE49-F238E27FC236}">
                <a16:creationId xmlns:a16="http://schemas.microsoft.com/office/drawing/2014/main" id="{3B4580A7-2C32-B072-614A-3BFACCEFB243}"/>
              </a:ext>
            </a:extLst>
          </p:cNvPr>
          <p:cNvSpPr/>
          <p:nvPr/>
        </p:nvSpPr>
        <p:spPr>
          <a:xfrm>
            <a:off x="5410287" y="1899705"/>
            <a:ext cx="6770914" cy="1106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Acceptance</a:t>
            </a:r>
          </a:p>
        </p:txBody>
      </p:sp>
      <p:sp>
        <p:nvSpPr>
          <p:cNvPr id="19" name="Rectangle 18">
            <a:extLst>
              <a:ext uri="{FF2B5EF4-FFF2-40B4-BE49-F238E27FC236}">
                <a16:creationId xmlns:a16="http://schemas.microsoft.com/office/drawing/2014/main" id="{A523C187-C0A3-28B2-9FA1-90EF9A583450}"/>
              </a:ext>
            </a:extLst>
          </p:cNvPr>
          <p:cNvSpPr/>
          <p:nvPr/>
        </p:nvSpPr>
        <p:spPr>
          <a:xfrm>
            <a:off x="6577783" y="810918"/>
            <a:ext cx="5603418" cy="1101459"/>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Adaptation</a:t>
            </a:r>
          </a:p>
        </p:txBody>
      </p:sp>
      <p:sp>
        <p:nvSpPr>
          <p:cNvPr id="21" name="Oval 20">
            <a:extLst>
              <a:ext uri="{FF2B5EF4-FFF2-40B4-BE49-F238E27FC236}">
                <a16:creationId xmlns:a16="http://schemas.microsoft.com/office/drawing/2014/main" id="{3458AD16-5B6F-B668-DC06-FA06DCBA1BEF}"/>
              </a:ext>
            </a:extLst>
          </p:cNvPr>
          <p:cNvSpPr/>
          <p:nvPr/>
        </p:nvSpPr>
        <p:spPr>
          <a:xfrm>
            <a:off x="4912715" y="1892562"/>
            <a:ext cx="1069522" cy="1120288"/>
          </a:xfrm>
          <a:prstGeom prst="ellipse">
            <a:avLst/>
          </a:prstGeom>
          <a:solidFill>
            <a:srgbClr val="175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196169-EBD3-E0C9-F7BD-6E26D1376CE2}"/>
              </a:ext>
            </a:extLst>
          </p:cNvPr>
          <p:cNvSpPr/>
          <p:nvPr/>
        </p:nvSpPr>
        <p:spPr>
          <a:xfrm>
            <a:off x="3343559" y="2980710"/>
            <a:ext cx="1069522" cy="1137627"/>
          </a:xfrm>
          <a:prstGeom prst="ellipse">
            <a:avLst/>
          </a:prstGeom>
          <a:solidFill>
            <a:srgbClr val="80A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6C82D3-E495-3FE2-0C72-9A580C54B5B7}"/>
              </a:ext>
            </a:extLst>
          </p:cNvPr>
          <p:cNvSpPr/>
          <p:nvPr/>
        </p:nvSpPr>
        <p:spPr>
          <a:xfrm>
            <a:off x="6083335" y="810918"/>
            <a:ext cx="1069521" cy="110145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2F9DD2D-7238-C18D-46CB-212D63956BB1}"/>
              </a:ext>
            </a:extLst>
          </p:cNvPr>
          <p:cNvSpPr/>
          <p:nvPr/>
        </p:nvSpPr>
        <p:spPr>
          <a:xfrm>
            <a:off x="1905986" y="4103994"/>
            <a:ext cx="1069522" cy="1113793"/>
          </a:xfrm>
          <a:prstGeom prst="ellipse">
            <a:avLst/>
          </a:prstGeom>
          <a:solidFill>
            <a:srgbClr val="85A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F72041-EBA0-0D57-4B82-4ABFE9D9A980}"/>
              </a:ext>
            </a:extLst>
          </p:cNvPr>
          <p:cNvSpPr/>
          <p:nvPr/>
        </p:nvSpPr>
        <p:spPr>
          <a:xfrm>
            <a:off x="551035" y="5199342"/>
            <a:ext cx="1069522" cy="1099450"/>
          </a:xfrm>
          <a:prstGeom prst="ellipse">
            <a:avLst/>
          </a:prstGeom>
          <a:solidFill>
            <a:srgbClr val="A6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406516-B250-4678-B953-37658541C11B}"/>
              </a:ext>
            </a:extLst>
          </p:cNvPr>
          <p:cNvSpPr/>
          <p:nvPr/>
        </p:nvSpPr>
        <p:spPr>
          <a:xfrm>
            <a:off x="3537643" y="5353241"/>
            <a:ext cx="2750144"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Missing difference</a:t>
            </a:r>
          </a:p>
        </p:txBody>
      </p:sp>
      <p:sp>
        <p:nvSpPr>
          <p:cNvPr id="5" name="Rectangle 4">
            <a:extLst>
              <a:ext uri="{FF2B5EF4-FFF2-40B4-BE49-F238E27FC236}">
                <a16:creationId xmlns:a16="http://schemas.microsoft.com/office/drawing/2014/main" id="{74C51A92-9DFC-0A1D-53DC-ACC5D4F520EA}"/>
              </a:ext>
            </a:extLst>
          </p:cNvPr>
          <p:cNvSpPr/>
          <p:nvPr/>
        </p:nvSpPr>
        <p:spPr>
          <a:xfrm>
            <a:off x="5243023" y="4238981"/>
            <a:ext cx="2750143"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Judging difference</a:t>
            </a:r>
          </a:p>
        </p:txBody>
      </p:sp>
      <p:sp>
        <p:nvSpPr>
          <p:cNvPr id="7" name="Rectangle 6">
            <a:extLst>
              <a:ext uri="{FF2B5EF4-FFF2-40B4-BE49-F238E27FC236}">
                <a16:creationId xmlns:a16="http://schemas.microsoft.com/office/drawing/2014/main" id="{3BB88446-34E4-E38F-63AD-2E6E82A12967}"/>
              </a:ext>
            </a:extLst>
          </p:cNvPr>
          <p:cNvSpPr/>
          <p:nvPr/>
        </p:nvSpPr>
        <p:spPr>
          <a:xfrm>
            <a:off x="7047631" y="3140473"/>
            <a:ext cx="2750143" cy="791652"/>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De-emphasizing difference</a:t>
            </a:r>
          </a:p>
        </p:txBody>
      </p:sp>
      <p:sp>
        <p:nvSpPr>
          <p:cNvPr id="8" name="Rectangle 7">
            <a:extLst>
              <a:ext uri="{FF2B5EF4-FFF2-40B4-BE49-F238E27FC236}">
                <a16:creationId xmlns:a16="http://schemas.microsoft.com/office/drawing/2014/main" id="{A0CD0BD0-BD36-9F40-254F-1563A5F4D788}"/>
              </a:ext>
            </a:extLst>
          </p:cNvPr>
          <p:cNvSpPr/>
          <p:nvPr/>
        </p:nvSpPr>
        <p:spPr>
          <a:xfrm>
            <a:off x="8422703" y="2046421"/>
            <a:ext cx="2750142" cy="81291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Deeply comprehending difference</a:t>
            </a:r>
          </a:p>
        </p:txBody>
      </p:sp>
      <p:sp>
        <p:nvSpPr>
          <p:cNvPr id="9" name="Rectangle 8">
            <a:extLst>
              <a:ext uri="{FF2B5EF4-FFF2-40B4-BE49-F238E27FC236}">
                <a16:creationId xmlns:a16="http://schemas.microsoft.com/office/drawing/2014/main" id="{8984612A-8B08-9557-EF2C-1268E69A835D}"/>
              </a:ext>
            </a:extLst>
          </p:cNvPr>
          <p:cNvSpPr/>
          <p:nvPr/>
        </p:nvSpPr>
        <p:spPr>
          <a:xfrm>
            <a:off x="9296980" y="979226"/>
            <a:ext cx="2750140" cy="740485"/>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Bridging difference</a:t>
            </a:r>
          </a:p>
        </p:txBody>
      </p:sp>
      <p:sp>
        <p:nvSpPr>
          <p:cNvPr id="11" name="Rectangle 10">
            <a:extLst>
              <a:ext uri="{FF2B5EF4-FFF2-40B4-BE49-F238E27FC236}">
                <a16:creationId xmlns:a16="http://schemas.microsoft.com/office/drawing/2014/main" id="{F8E2D069-949B-6475-05F3-662B74ADF4C6}"/>
              </a:ext>
            </a:extLst>
          </p:cNvPr>
          <p:cNvSpPr/>
          <p:nvPr/>
        </p:nvSpPr>
        <p:spPr>
          <a:xfrm>
            <a:off x="7421" y="0"/>
            <a:ext cx="6655069" cy="662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Intercultural Development Continuum (IDC)</a:t>
            </a:r>
          </a:p>
        </p:txBody>
      </p:sp>
      <p:sp>
        <p:nvSpPr>
          <p:cNvPr id="14" name="Right Triangle 13">
            <a:extLst>
              <a:ext uri="{FF2B5EF4-FFF2-40B4-BE49-F238E27FC236}">
                <a16:creationId xmlns:a16="http://schemas.microsoft.com/office/drawing/2014/main" id="{F2AE35EF-3FD1-D16A-8C14-0832AAB6324E}"/>
              </a:ext>
            </a:extLst>
          </p:cNvPr>
          <p:cNvSpPr/>
          <p:nvPr/>
        </p:nvSpPr>
        <p:spPr>
          <a:xfrm rot="5400000">
            <a:off x="6631972" y="30518"/>
            <a:ext cx="662152" cy="60111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5274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0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20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0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20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20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2000"/>
                                        <p:tgtEl>
                                          <p:spTgt spid="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20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2000"/>
                                        <p:tgtEl>
                                          <p:spTgt spid="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2000"/>
                                        <p:tgtEl>
                                          <p:spTgt spid="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7" grpId="0" animBg="1"/>
      <p:bldP spid="19" grpId="0" animBg="1"/>
      <p:bldP spid="21" grpId="0" animBg="1"/>
      <p:bldP spid="25" grpId="0" animBg="1"/>
      <p:bldP spid="26" grpId="0" animBg="1"/>
      <p:bldP spid="27" grpId="0" animBg="1"/>
      <p:bldP spid="28" grpId="0" animBg="1"/>
      <p:bldP spid="3" grpId="0" animBg="1"/>
      <p:bldP spid="5"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770927"/>
            <a:ext cx="10515600" cy="4583928"/>
          </a:xfrm>
        </p:spPr>
        <p:txBody>
          <a:bodyPr>
            <a:noAutofit/>
          </a:bodyPr>
          <a:lstStyle/>
          <a:p>
            <a:pPr marL="0" indent="0">
              <a:buNone/>
            </a:pPr>
            <a:endParaRPr lang="en-US" sz="2400" dirty="0">
              <a:latin typeface="Acumin Pro" panose="020B0504020202020204" pitchFamily="34" charset="77"/>
            </a:endParaRPr>
          </a:p>
          <a:p>
            <a:pPr marL="0" indent="0">
              <a:buNone/>
            </a:pPr>
            <a:endParaRPr lang="en-US"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9" y="0"/>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9" name="TextBox 8">
            <a:extLst>
              <a:ext uri="{FF2B5EF4-FFF2-40B4-BE49-F238E27FC236}">
                <a16:creationId xmlns:a16="http://schemas.microsoft.com/office/drawing/2014/main" id="{C6F49FB6-833C-48DA-BE68-640B9E687054}"/>
              </a:ext>
            </a:extLst>
          </p:cNvPr>
          <p:cNvSpPr txBox="1"/>
          <p:nvPr/>
        </p:nvSpPr>
        <p:spPr>
          <a:xfrm>
            <a:off x="3298221" y="5466134"/>
            <a:ext cx="5093425" cy="411395"/>
          </a:xfrm>
          <a:prstGeom prst="rect">
            <a:avLst/>
          </a:prstGeom>
          <a:noFill/>
        </p:spPr>
        <p:txBody>
          <a:bodyPr wrap="square" rtlCol="0">
            <a:spAutoFit/>
          </a:bodyPr>
          <a:lstStyle/>
          <a:p>
            <a:pPr marL="0" marR="0">
              <a:lnSpc>
                <a:spcPct val="107000"/>
              </a:lnSpc>
              <a:spcBef>
                <a:spcPts val="0"/>
              </a:spcBef>
              <a:spcAft>
                <a:spcPts val="800"/>
              </a:spcAft>
            </a:pPr>
            <a:r>
              <a:rPr lang="en-US" sz="1000" dirty="0">
                <a:effectLst/>
                <a:latin typeface="Acumin Pro" panose="020B0504020202020204" pitchFamily="34" charset="0"/>
                <a:ea typeface="Calibri" panose="020F0502020204030204" pitchFamily="34" charset="0"/>
                <a:cs typeface="Times New Roman" panose="02020603050405020304" pitchFamily="18" charset="0"/>
              </a:rPr>
              <a:t>The Cauldron. (2021, July 12). First take Shohei </a:t>
            </a:r>
            <a:r>
              <a:rPr lang="en-US" sz="1000" dirty="0" err="1">
                <a:effectLst/>
                <a:latin typeface="Acumin Pro" panose="020B0504020202020204" pitchFamily="34" charset="0"/>
                <a:ea typeface="Calibri" panose="020F0502020204030204" pitchFamily="34" charset="0"/>
                <a:cs typeface="Times New Roman" panose="02020603050405020304" pitchFamily="18" charset="0"/>
              </a:rPr>
              <a:t>Ohtani</a:t>
            </a:r>
            <a:r>
              <a:rPr lang="en-US" sz="1000" dirty="0">
                <a:effectLst/>
                <a:latin typeface="Acumin Pro" panose="020B0504020202020204" pitchFamily="34" charset="0"/>
                <a:ea typeface="Calibri" panose="020F0502020204030204" pitchFamily="34" charset="0"/>
                <a:cs typeface="Times New Roman" panose="02020603050405020304" pitchFamily="18" charset="0"/>
              </a:rPr>
              <a:t> [Video]. YouTube. https://www.youtube.com/watch?v=oB_sZQIbUxQ. 12 July 2021</a:t>
            </a:r>
          </a:p>
        </p:txBody>
      </p:sp>
      <p:pic>
        <p:nvPicPr>
          <p:cNvPr id="11" name="Online Media 10" title="First Take Shohei Ohtani">
            <a:hlinkClick r:id="" action="ppaction://media"/>
            <a:extLst>
              <a:ext uri="{FF2B5EF4-FFF2-40B4-BE49-F238E27FC236}">
                <a16:creationId xmlns:a16="http://schemas.microsoft.com/office/drawing/2014/main" id="{3F20671C-11DC-6762-132C-C2155F2DBA9B}"/>
              </a:ext>
            </a:extLst>
          </p:cNvPr>
          <p:cNvPicPr>
            <a:picLocks noRot="1" noChangeAspect="1"/>
          </p:cNvPicPr>
          <p:nvPr>
            <a:videoFile r:link="rId1"/>
          </p:nvPr>
        </p:nvPicPr>
        <p:blipFill>
          <a:blip r:embed="rId6"/>
          <a:stretch>
            <a:fillRect/>
          </a:stretch>
        </p:blipFill>
        <p:spPr>
          <a:xfrm>
            <a:off x="3298221" y="2283722"/>
            <a:ext cx="5453118" cy="3081012"/>
          </a:xfrm>
          <a:prstGeom prst="rect">
            <a:avLst/>
          </a:prstGeom>
        </p:spPr>
      </p:pic>
    </p:spTree>
    <p:extLst>
      <p:ext uri="{BB962C8B-B14F-4D97-AF65-F5344CB8AC3E}">
        <p14:creationId xmlns:p14="http://schemas.microsoft.com/office/powerpoint/2010/main" val="182946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770927"/>
            <a:ext cx="10515600" cy="4583928"/>
          </a:xfrm>
        </p:spPr>
        <p:txBody>
          <a:bodyPr>
            <a:noAutofit/>
          </a:bodyPr>
          <a:lstStyle/>
          <a:p>
            <a:pPr marL="0" indent="0">
              <a:buNone/>
            </a:pPr>
            <a:r>
              <a:rPr lang="en-US" sz="2400" dirty="0">
                <a:latin typeface="Acumin Pro" panose="020B0504020202020204" pitchFamily="34" charset="77"/>
              </a:rPr>
              <a:t>“In a segment on ESPN's morning talk show ‘First Take,’ Smith said Monday that </a:t>
            </a:r>
            <a:r>
              <a:rPr lang="en-US" sz="2400" dirty="0" err="1">
                <a:latin typeface="Acumin Pro" panose="020B0504020202020204" pitchFamily="34" charset="77"/>
              </a:rPr>
              <a:t>Ohtani</a:t>
            </a:r>
            <a:r>
              <a:rPr lang="en-US" sz="2400" dirty="0">
                <a:latin typeface="Acumin Pro" panose="020B0504020202020204" pitchFamily="34" charset="77"/>
              </a:rPr>
              <a:t>, a Japanese-born Major League Baseball sensation who has drawn comparisons to Babe Ruth, couldn't be the face of the sport because he uses an interpreter.” —NBC </a:t>
            </a:r>
            <a:r>
              <a:rPr lang="en-US" sz="1600" dirty="0">
                <a:latin typeface="Acumin Pro" panose="020B0504020202020204" pitchFamily="34" charset="0"/>
              </a:rPr>
              <a:t>(Wong, 2021)</a:t>
            </a:r>
            <a:endParaRPr lang="en-US" sz="2400" dirty="0">
              <a:latin typeface="Acumin Pro" panose="020B0504020202020204" pitchFamily="34" charset="0"/>
            </a:endParaRPr>
          </a:p>
          <a:p>
            <a:pPr marL="0" indent="0">
              <a:buNone/>
            </a:pPr>
            <a:endParaRPr lang="en-US" sz="2400" dirty="0">
              <a:latin typeface="Acumin Pro" panose="020B0504020202020204" pitchFamily="34" charset="77"/>
            </a:endParaRPr>
          </a:p>
          <a:p>
            <a:pPr marL="0" indent="0">
              <a:buNone/>
            </a:pPr>
            <a:r>
              <a:rPr lang="en-US" sz="2400" dirty="0">
                <a:latin typeface="Acumin Pro" panose="020B0504020202020204" pitchFamily="34" charset="77"/>
              </a:rPr>
              <a:t>Smith later apologized for his statements.</a:t>
            </a:r>
          </a:p>
          <a:p>
            <a:pPr marL="0" indent="0">
              <a:buNone/>
            </a:pPr>
            <a:endParaRPr lang="en-US"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9" y="0"/>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46658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r>
              <a:rPr lang="en-US" sz="2400" dirty="0">
                <a:latin typeface="Acumin Pro" panose="020B0504020202020204" pitchFamily="34" charset="77"/>
              </a:rPr>
              <a:t>“I understand that baseball is an international sport itself in terms of participation, but when you talk about an audience gravitating to the tube or to the ballpark, to actually watch you, I don’t think it helps that the number one face is a dude that needs an interpreter, so you can understand what the hell he’s saying in this country.” –Stephen A. Smith </a:t>
            </a:r>
            <a:r>
              <a:rPr lang="en-US" sz="1600" dirty="0">
                <a:latin typeface="Acumin Pro" panose="020B0504020202020204" pitchFamily="34" charset="0"/>
              </a:rPr>
              <a:t>(Wong, 2021)</a:t>
            </a:r>
            <a:br>
              <a:rPr lang="en-US" sz="2400" dirty="0">
                <a:latin typeface="Acumin Pro" panose="020B0504020202020204" pitchFamily="34" charset="77"/>
              </a:rPr>
            </a:br>
            <a:endParaRPr lang="en-US" sz="2400" dirty="0">
              <a:latin typeface="Acumin Pro" panose="020B0504020202020204" pitchFamily="34" charset="77"/>
            </a:endParaRPr>
          </a:p>
          <a:p>
            <a:pPr marL="0" indent="0">
              <a:buNone/>
            </a:pPr>
            <a:r>
              <a:rPr lang="en-US" sz="2400" dirty="0">
                <a:latin typeface="Acumin Pro" panose="020B0504020202020204" pitchFamily="34" charset="77"/>
              </a:rPr>
              <a:t>In small groups, decide which of the five stages of the IDC does this passage align with:</a:t>
            </a:r>
          </a:p>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29" name="Group 28">
            <a:extLst>
              <a:ext uri="{FF2B5EF4-FFF2-40B4-BE49-F238E27FC236}">
                <a16:creationId xmlns:a16="http://schemas.microsoft.com/office/drawing/2014/main" id="{348255CD-715D-D074-7474-A522F0C6BA7C}"/>
              </a:ext>
            </a:extLst>
          </p:cNvPr>
          <p:cNvGrpSpPr/>
          <p:nvPr/>
        </p:nvGrpSpPr>
        <p:grpSpPr>
          <a:xfrm>
            <a:off x="4969" y="0"/>
            <a:ext cx="12187031" cy="925830"/>
            <a:chOff x="-1" y="0"/>
            <a:chExt cx="12187723" cy="926245"/>
          </a:xfrm>
        </p:grpSpPr>
        <p:sp>
          <p:nvSpPr>
            <p:cNvPr id="30" name="Rectangle 29">
              <a:extLst>
                <a:ext uri="{FF2B5EF4-FFF2-40B4-BE49-F238E27FC236}">
                  <a16:creationId xmlns:a16="http://schemas.microsoft.com/office/drawing/2014/main" id="{3D538C0A-1727-E316-D8F2-50EE3FA05191}"/>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lowchart: Manual Input 7">
              <a:extLst>
                <a:ext uri="{FF2B5EF4-FFF2-40B4-BE49-F238E27FC236}">
                  <a16:creationId xmlns:a16="http://schemas.microsoft.com/office/drawing/2014/main" id="{62C1E828-7994-BA31-68B5-761DFF7CEFAB}"/>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ACB4E173-AAE7-ACAB-DC3E-B45DD3FB55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33" name="Text Box 2">
              <a:extLst>
                <a:ext uri="{FF2B5EF4-FFF2-40B4-BE49-F238E27FC236}">
                  <a16:creationId xmlns:a16="http://schemas.microsoft.com/office/drawing/2014/main" id="{6B1BB86E-54D7-C4C3-A428-AB871BABCE0F}"/>
                </a:ext>
              </a:extLst>
            </p:cNvPr>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34" name="Rectangle 33">
            <a:extLst>
              <a:ext uri="{FF2B5EF4-FFF2-40B4-BE49-F238E27FC236}">
                <a16:creationId xmlns:a16="http://schemas.microsoft.com/office/drawing/2014/main" id="{4C3CBC5C-1E07-EFB9-1529-AF5D3B4706E7}"/>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35" name="Rectangle 34">
            <a:extLst>
              <a:ext uri="{FF2B5EF4-FFF2-40B4-BE49-F238E27FC236}">
                <a16:creationId xmlns:a16="http://schemas.microsoft.com/office/drawing/2014/main" id="{C60AEB36-F551-BB79-9A9E-F85E6AE61774}"/>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36" name="Rectangle 35">
            <a:extLst>
              <a:ext uri="{FF2B5EF4-FFF2-40B4-BE49-F238E27FC236}">
                <a16:creationId xmlns:a16="http://schemas.microsoft.com/office/drawing/2014/main" id="{5F0EFF23-6EFD-6516-5C1C-F88B21B2C424}"/>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37" name="Rectangle 36">
            <a:extLst>
              <a:ext uri="{FF2B5EF4-FFF2-40B4-BE49-F238E27FC236}">
                <a16:creationId xmlns:a16="http://schemas.microsoft.com/office/drawing/2014/main" id="{1DCEDE53-7CF9-A8BC-209F-53C7FC46ABCE}"/>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38" name="Rectangle 37">
            <a:extLst>
              <a:ext uri="{FF2B5EF4-FFF2-40B4-BE49-F238E27FC236}">
                <a16:creationId xmlns:a16="http://schemas.microsoft.com/office/drawing/2014/main" id="{70DAE078-10D8-72EB-D1A8-C7208AE1777F}"/>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39" name="Rectangle 38">
            <a:extLst>
              <a:ext uri="{FF2B5EF4-FFF2-40B4-BE49-F238E27FC236}">
                <a16:creationId xmlns:a16="http://schemas.microsoft.com/office/drawing/2014/main" id="{C17F0619-96FB-870D-1538-5357EFA87C99}"/>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40" name="Rectangle 39">
            <a:extLst>
              <a:ext uri="{FF2B5EF4-FFF2-40B4-BE49-F238E27FC236}">
                <a16:creationId xmlns:a16="http://schemas.microsoft.com/office/drawing/2014/main" id="{3DACB68E-6745-8762-8D50-8D48DF043B90}"/>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41" name="Rectangle 40">
            <a:extLst>
              <a:ext uri="{FF2B5EF4-FFF2-40B4-BE49-F238E27FC236}">
                <a16:creationId xmlns:a16="http://schemas.microsoft.com/office/drawing/2014/main" id="{A6045A2B-6B84-CC63-8372-237BBBA370D3}"/>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42" name="Rectangle 41">
            <a:extLst>
              <a:ext uri="{FF2B5EF4-FFF2-40B4-BE49-F238E27FC236}">
                <a16:creationId xmlns:a16="http://schemas.microsoft.com/office/drawing/2014/main" id="{8D5859BC-9D06-A571-F362-1E17427DCB65}"/>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43" name="Rectangle 42">
            <a:extLst>
              <a:ext uri="{FF2B5EF4-FFF2-40B4-BE49-F238E27FC236}">
                <a16:creationId xmlns:a16="http://schemas.microsoft.com/office/drawing/2014/main" id="{C698FEEE-6530-0E4C-A825-00D162953BF5}"/>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391895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77"/>
              </a:rPr>
              <a:t>“Why? Look at what he’s doing. That’s what we should be asking ourselves. It’s not that Shohei </a:t>
            </a:r>
            <a:r>
              <a:rPr lang="en-US" sz="2400" dirty="0" err="1">
                <a:latin typeface="Acumin Pro" panose="020B0504020202020204" pitchFamily="34" charset="77"/>
              </a:rPr>
              <a:t>Ohtani</a:t>
            </a:r>
            <a:r>
              <a:rPr lang="en-US" sz="2400" dirty="0">
                <a:latin typeface="Acumin Pro" panose="020B0504020202020204" pitchFamily="34" charset="77"/>
              </a:rPr>
              <a:t> doesn’t speak English publicly and that people don’t embrace him. It’s that if people don’t embrace him publicly because he doesn’t speak English, they’re the problem — not Shohei </a:t>
            </a:r>
            <a:r>
              <a:rPr lang="en-US" sz="2400" dirty="0" err="1">
                <a:latin typeface="Acumin Pro" panose="020B0504020202020204" pitchFamily="34" charset="77"/>
              </a:rPr>
              <a:t>Ohtani</a:t>
            </a:r>
            <a:r>
              <a:rPr lang="en-US" sz="2400" dirty="0">
                <a:latin typeface="Acumin Pro" panose="020B0504020202020204" pitchFamily="34" charset="77"/>
              </a:rPr>
              <a:t>.” –Jeff Passan </a:t>
            </a:r>
            <a:r>
              <a:rPr lang="en-US" sz="1600" dirty="0">
                <a:latin typeface="Acumin Pro" panose="020B0504020202020204" pitchFamily="34" charset="0"/>
              </a:rPr>
              <a:t>(</a:t>
            </a:r>
            <a:r>
              <a:rPr lang="en-US" sz="1600" dirty="0" err="1">
                <a:latin typeface="Acumin Pro" panose="020B0504020202020204" pitchFamily="34" charset="0"/>
              </a:rPr>
              <a:t>Lemoncelli</a:t>
            </a:r>
            <a:r>
              <a:rPr lang="en-US" sz="1600" dirty="0">
                <a:latin typeface="Acumin Pro" panose="020B0504020202020204" pitchFamily="34" charset="0"/>
              </a:rPr>
              <a:t>, 2021)</a:t>
            </a:r>
            <a:br>
              <a:rPr lang="en-US" sz="2400" dirty="0">
                <a:latin typeface="Acumin Pro" panose="020B0504020202020204" pitchFamily="34" charset="0"/>
              </a:rPr>
            </a:br>
            <a:endParaRPr lang="en-US" sz="2400" dirty="0">
              <a:latin typeface="Acumin Pro" panose="020B0504020202020204" pitchFamily="34" charset="77"/>
            </a:endParaRPr>
          </a:p>
          <a:p>
            <a:pPr marL="0" indent="0">
              <a:buNone/>
            </a:pPr>
            <a:r>
              <a:rPr lang="en-US" sz="2400" dirty="0">
                <a:latin typeface="Acumin Pro" panose="020B0504020202020204" pitchFamily="34" charset="77"/>
              </a:rPr>
              <a:t>In small groups, decide which of the five stages of the IDC does this passage align with:</a:t>
            </a:r>
          </a:p>
          <a:p>
            <a:pPr marL="0" indent="0">
              <a:buNone/>
            </a:pPr>
            <a:endParaRPr lang="en-US" sz="2400" dirty="0">
              <a:latin typeface="Acumin Pro" panose="020B0504020202020204" pitchFamily="34" charset="77"/>
            </a:endParaRPr>
          </a:p>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56EA08BE-1535-F569-1356-33FB89C98A5C}"/>
              </a:ext>
            </a:extLst>
          </p:cNvPr>
          <p:cNvGrpSpPr/>
          <p:nvPr/>
        </p:nvGrpSpPr>
        <p:grpSpPr>
          <a:xfrm>
            <a:off x="4969" y="0"/>
            <a:ext cx="12187031" cy="925830"/>
            <a:chOff x="-1" y="0"/>
            <a:chExt cx="12187723" cy="926245"/>
          </a:xfrm>
        </p:grpSpPr>
        <p:sp>
          <p:nvSpPr>
            <p:cNvPr id="20" name="Rectangle 19">
              <a:extLst>
                <a:ext uri="{FF2B5EF4-FFF2-40B4-BE49-F238E27FC236}">
                  <a16:creationId xmlns:a16="http://schemas.microsoft.com/office/drawing/2014/main" id="{19F6FCBD-5E21-70EB-AA21-B4FB5920DF13}"/>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63E41F99-5068-2F90-DEB0-2AF5C2FE1E33}"/>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8F3784DF-D28D-E2C6-0E5B-CDA67F6813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E74F22B1-B1AF-28C3-BD99-57584C55B3C8}"/>
                </a:ext>
              </a:extLst>
            </p:cNvPr>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0AE55A9F-0823-9897-167D-2F13B201FE3F}"/>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25" name="Rectangle 24">
            <a:extLst>
              <a:ext uri="{FF2B5EF4-FFF2-40B4-BE49-F238E27FC236}">
                <a16:creationId xmlns:a16="http://schemas.microsoft.com/office/drawing/2014/main" id="{79DC16BF-4B40-6D8B-596D-59EDBE52DA2F}"/>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26" name="Rectangle 25">
            <a:extLst>
              <a:ext uri="{FF2B5EF4-FFF2-40B4-BE49-F238E27FC236}">
                <a16:creationId xmlns:a16="http://schemas.microsoft.com/office/drawing/2014/main" id="{CAF41D12-A36F-0DF8-CF8F-B6603147787F}"/>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9732518D-C38C-787F-1C06-51EBA8B8EA53}"/>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B0CA36C3-9FA4-024F-EF0C-9A600D494561}"/>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E0ED41E3-4030-AA97-646F-AF8535E41FC1}"/>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83D95ED6-855F-8351-C4EC-E11A12D1D953}"/>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C57AB309-23A5-5DE7-836F-274004D8122A}"/>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035EC047-2855-1C2A-C7BB-65B85EB23523}"/>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545E9C27-C31A-F54A-87DC-7A0584E4823E}"/>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3704832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0"/>
              </a:rPr>
              <a:t>“People are misinterpreting what I’m saying. I’m not talking about the state of the game. Baseball’s a great game.” –Stephen A. Smith </a:t>
            </a:r>
            <a:r>
              <a:rPr lang="en-US" sz="1600" dirty="0">
                <a:latin typeface="Acumin Pro" panose="020B0504020202020204" pitchFamily="34" charset="0"/>
              </a:rPr>
              <a:t>(</a:t>
            </a:r>
            <a:r>
              <a:rPr lang="en-US" sz="1600" dirty="0" err="1">
                <a:latin typeface="Acumin Pro" panose="020B0504020202020204" pitchFamily="34" charset="0"/>
              </a:rPr>
              <a:t>Tapp</a:t>
            </a:r>
            <a:r>
              <a:rPr lang="en-US" sz="1600" dirty="0">
                <a:latin typeface="Acumin Pro" panose="020B0504020202020204" pitchFamily="34" charset="0"/>
              </a:rPr>
              <a:t>, 2021)</a:t>
            </a: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In small groups, decide which of the five stages of the IDC does this passage align with:</a:t>
            </a:r>
          </a:p>
          <a:p>
            <a:endParaRPr lang="en-US" sz="2400" dirty="0">
              <a:latin typeface="Acumin Pro" panose="020B0504020202020204" pitchFamily="34" charset="0"/>
            </a:endParaRPr>
          </a:p>
          <a:p>
            <a:endParaRPr lang="en-US" sz="2400" dirty="0">
              <a:latin typeface="Acumin Pro" panose="020B05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A1CC3B2F-8F7A-BB37-C4BE-8114AB84EC4F}"/>
              </a:ext>
            </a:extLst>
          </p:cNvPr>
          <p:cNvGrpSpPr/>
          <p:nvPr/>
        </p:nvGrpSpPr>
        <p:grpSpPr>
          <a:xfrm>
            <a:off x="4969" y="0"/>
            <a:ext cx="12187031" cy="925830"/>
            <a:chOff x="-1" y="0"/>
            <a:chExt cx="12187723" cy="926245"/>
          </a:xfrm>
        </p:grpSpPr>
        <p:sp>
          <p:nvSpPr>
            <p:cNvPr id="20" name="Rectangle 19">
              <a:extLst>
                <a:ext uri="{FF2B5EF4-FFF2-40B4-BE49-F238E27FC236}">
                  <a16:creationId xmlns:a16="http://schemas.microsoft.com/office/drawing/2014/main" id="{2ABCDF14-0B40-74D0-5CCC-8A544F7D8A07}"/>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9A90EE46-0026-1C35-A907-CE5C64FE0D71}"/>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DBB86D3E-F4BC-7829-08E6-A6BC8CDDAF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85B260DC-8027-3712-E926-EFD812802438}"/>
                </a:ext>
              </a:extLst>
            </p:cNvPr>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536B4CF1-210A-FF89-BE02-2EBB2B68690C}"/>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25" name="Rectangle 24">
            <a:extLst>
              <a:ext uri="{FF2B5EF4-FFF2-40B4-BE49-F238E27FC236}">
                <a16:creationId xmlns:a16="http://schemas.microsoft.com/office/drawing/2014/main" id="{6F0AD9BB-7FC1-4C5F-65C3-D2841A240648}"/>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26" name="Rectangle 25">
            <a:extLst>
              <a:ext uri="{FF2B5EF4-FFF2-40B4-BE49-F238E27FC236}">
                <a16:creationId xmlns:a16="http://schemas.microsoft.com/office/drawing/2014/main" id="{1E20B402-CD54-2814-DC5B-DB818C84511D}"/>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92771061-D9E4-7281-8142-8EC9CF30CDBC}"/>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E7B0E518-CAC6-F37F-DE6B-A1114CA02A7C}"/>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5000A38D-31AD-C653-FBEC-F9F5FA59A702}"/>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C0BA952C-B6DE-E5AD-34C2-54415E52D702}"/>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9153E1A2-F5DA-12EC-6BE5-7F0C4658F10C}"/>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7FED6AFF-AAD8-1D5B-31BF-B82E7C1A6972}"/>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D8DCC53B-9760-2D04-31E1-3B81A45D7B4B}"/>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108544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0"/>
              </a:rPr>
              <a:t>"It helps if you spoke the English language…it doesn’t mean anything more than that…in the United States, all I was saying is that when you're a superstar, if you can speak the English language then guess what? That’s gonna make it that much easier and less challenging to promote the sport.” –Stephen A. Smith </a:t>
            </a:r>
            <a:r>
              <a:rPr lang="en-US" sz="1600" dirty="0">
                <a:latin typeface="Acumin Pro" panose="020B0504020202020204" pitchFamily="34" charset="0"/>
              </a:rPr>
              <a:t>(McDonald, 2021)</a:t>
            </a: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In small groups, decide which of the five stages of the IDC does this passage align with:</a:t>
            </a:r>
          </a:p>
          <a:p>
            <a:endParaRPr lang="en-US" sz="2400" dirty="0">
              <a:latin typeface="Acumin Pro" panose="020B0504020202020204" pitchFamily="34" charset="0"/>
            </a:endParaRPr>
          </a:p>
          <a:p>
            <a:endParaRPr lang="en-US" sz="2400" dirty="0">
              <a:latin typeface="Acumin Pro" panose="020B05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9F04563F-5FF8-B6C2-D626-7AE073FEED91}"/>
              </a:ext>
            </a:extLst>
          </p:cNvPr>
          <p:cNvGrpSpPr/>
          <p:nvPr/>
        </p:nvGrpSpPr>
        <p:grpSpPr>
          <a:xfrm>
            <a:off x="4969" y="0"/>
            <a:ext cx="12187031" cy="925830"/>
            <a:chOff x="-1" y="0"/>
            <a:chExt cx="12187723" cy="926245"/>
          </a:xfrm>
        </p:grpSpPr>
        <p:sp>
          <p:nvSpPr>
            <p:cNvPr id="20" name="Rectangle 19">
              <a:extLst>
                <a:ext uri="{FF2B5EF4-FFF2-40B4-BE49-F238E27FC236}">
                  <a16:creationId xmlns:a16="http://schemas.microsoft.com/office/drawing/2014/main" id="{E8D88BD1-77D3-60C6-B07C-1EA11595F410}"/>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301DF567-9C32-D66B-C71C-B242AA78BA81}"/>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7E7CEEB6-1C90-EB0A-538C-57795182C5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1571C69B-A2B9-1BFC-3DBE-BD4FC909F4EE}"/>
                </a:ext>
              </a:extLst>
            </p:cNvPr>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904E29D9-0782-427D-1184-9B823425CE13}"/>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25" name="Rectangle 24">
            <a:extLst>
              <a:ext uri="{FF2B5EF4-FFF2-40B4-BE49-F238E27FC236}">
                <a16:creationId xmlns:a16="http://schemas.microsoft.com/office/drawing/2014/main" id="{4CC07CCF-AF53-DBD6-C0D2-99C6C0CDA310}"/>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26" name="Rectangle 25">
            <a:extLst>
              <a:ext uri="{FF2B5EF4-FFF2-40B4-BE49-F238E27FC236}">
                <a16:creationId xmlns:a16="http://schemas.microsoft.com/office/drawing/2014/main" id="{4D999335-875B-D335-5120-F14B67DE05AE}"/>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BD1F2F49-9DE8-F940-DCDE-CDC4C3B67AB1}"/>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6816180E-5234-F4BE-4518-2C204AFB39CE}"/>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3BEA5C42-3366-0795-12ED-F0ADC7D144DC}"/>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68E47EDF-9D0F-61F2-375E-A4521F653258}"/>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D69AEC07-45DA-8A70-5366-7E2EA7EF4F0A}"/>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CE19A648-9FDA-02A2-2C22-4F04BA0399F6}"/>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14D304FD-D9B9-88CC-9290-2B3E8B8EF2DD}"/>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37555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0"/>
              </a:rPr>
              <a:t>"I screwed up," he added. “In this day and age, with all the violence being perpetrated against the Asian Community, my comments — albeit unintentional — were clearly insensitive and regrettable.” –Stephen A. Smith </a:t>
            </a:r>
            <a:r>
              <a:rPr lang="en-US" sz="1600" dirty="0">
                <a:latin typeface="Acumin Pro" panose="020B0504020202020204" pitchFamily="34" charset="0"/>
              </a:rPr>
              <a:t>(Wong, 2021)</a:t>
            </a:r>
          </a:p>
          <a:p>
            <a:pPr marL="0" indent="0">
              <a:buNone/>
            </a:pP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In small groups, decide which of the five stages of the IDC does this passage align with:</a:t>
            </a:r>
          </a:p>
          <a:p>
            <a:endParaRPr lang="en-US" sz="2400" dirty="0">
              <a:latin typeface="Acumin Pro" panose="020B0504020202020204" pitchFamily="34" charset="0"/>
            </a:endParaRPr>
          </a:p>
          <a:p>
            <a:endParaRPr lang="en-US" sz="2400" dirty="0">
              <a:latin typeface="Acumin Pro" panose="020B05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FF9DCA98-D050-A72E-6EB5-27F5441DC385}"/>
              </a:ext>
            </a:extLst>
          </p:cNvPr>
          <p:cNvGrpSpPr/>
          <p:nvPr/>
        </p:nvGrpSpPr>
        <p:grpSpPr>
          <a:xfrm>
            <a:off x="4969" y="0"/>
            <a:ext cx="12187031" cy="925830"/>
            <a:chOff x="-1" y="0"/>
            <a:chExt cx="12187723" cy="926245"/>
          </a:xfrm>
        </p:grpSpPr>
        <p:sp>
          <p:nvSpPr>
            <p:cNvPr id="20" name="Rectangle 19">
              <a:extLst>
                <a:ext uri="{FF2B5EF4-FFF2-40B4-BE49-F238E27FC236}">
                  <a16:creationId xmlns:a16="http://schemas.microsoft.com/office/drawing/2014/main" id="{23DC5B30-77BA-B3B5-BA12-E42DC939010B}"/>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41991581-BEBE-B4BD-EDB2-07F6C1333054}"/>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52DFD600-CCDD-F55C-486B-580E77427C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CC4DA137-12B3-1F0D-16B8-7AD58F2C4C3B}"/>
                </a:ext>
              </a:extLst>
            </p:cNvPr>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50E3A9B7-2949-A127-19F6-89B0163D064B}"/>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25" name="Rectangle 24">
            <a:extLst>
              <a:ext uri="{FF2B5EF4-FFF2-40B4-BE49-F238E27FC236}">
                <a16:creationId xmlns:a16="http://schemas.microsoft.com/office/drawing/2014/main" id="{D54FDD0F-F496-AEB3-DBBB-C30C0FC079E7}"/>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26" name="Rectangle 25">
            <a:extLst>
              <a:ext uri="{FF2B5EF4-FFF2-40B4-BE49-F238E27FC236}">
                <a16:creationId xmlns:a16="http://schemas.microsoft.com/office/drawing/2014/main" id="{6605D42B-3A4B-DFC1-BA0C-5A1FAC28824F}"/>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C7517CAB-4369-4F69-BA82-DC0A66B55F10}"/>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4A796557-26D1-741F-8A13-1977BB6C4E47}"/>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79825BA5-BC15-C7B2-7537-704D1993FD79}"/>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072220AD-A220-56D0-032F-347FA5E0665F}"/>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F3937724-4F37-B1A9-6B46-09DB992C6F43}"/>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D2831032-26CF-9B6F-DDD0-1511C7AE731E}"/>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B1E1C9D3-E514-7EC7-D792-4486CA820FEF}"/>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165400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0"/>
              </a:rPr>
              <a:t>"I want to express my sincere apologies to the Asian community and the Asian American community. As an African-American, keenly aware of the damage stereotyping has done to many in this country, it should've elevated my sensitivities even more.” –Stephen A. Smith </a:t>
            </a:r>
            <a:r>
              <a:rPr lang="en-US" sz="1600" dirty="0">
                <a:latin typeface="Acumin Pro" panose="020B0504020202020204" pitchFamily="34" charset="0"/>
              </a:rPr>
              <a:t>(Wong, 2021)</a:t>
            </a: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r>
              <a:rPr lang="en-US" sz="2400" dirty="0">
                <a:latin typeface="Acumin Pro" panose="020B0504020202020204" pitchFamily="34" charset="0"/>
              </a:rPr>
              <a:t>In small groups, decide which of the five stages of the IDC does this passage align with:</a:t>
            </a:r>
          </a:p>
          <a:p>
            <a:pPr marL="0" indent="0">
              <a:buNone/>
            </a:pP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pPr marL="0" indent="0">
              <a:buNone/>
            </a:pPr>
            <a:endParaRPr lang="en-US" sz="2400" dirty="0">
              <a:latin typeface="Acumin Pro" panose="020B0504020202020204" pitchFamily="34" charset="0"/>
            </a:endParaRPr>
          </a:p>
          <a:p>
            <a:endParaRPr lang="en-US" sz="2400" dirty="0">
              <a:latin typeface="Acumin Pro" panose="020B0504020202020204" pitchFamily="34" charset="0"/>
            </a:endParaRPr>
          </a:p>
          <a:p>
            <a:endParaRPr lang="en-US" sz="2400" dirty="0">
              <a:latin typeface="Acumin Pro" panose="020B0504020202020204" pitchFamily="34" charset="0"/>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19" name="Group 18">
            <a:extLst>
              <a:ext uri="{FF2B5EF4-FFF2-40B4-BE49-F238E27FC236}">
                <a16:creationId xmlns:a16="http://schemas.microsoft.com/office/drawing/2014/main" id="{B501ED84-0528-29C8-8A66-7DFA11548FBE}"/>
              </a:ext>
            </a:extLst>
          </p:cNvPr>
          <p:cNvGrpSpPr/>
          <p:nvPr/>
        </p:nvGrpSpPr>
        <p:grpSpPr>
          <a:xfrm>
            <a:off x="4969" y="0"/>
            <a:ext cx="12187031" cy="925830"/>
            <a:chOff x="-1" y="0"/>
            <a:chExt cx="12187723" cy="926245"/>
          </a:xfrm>
        </p:grpSpPr>
        <p:sp>
          <p:nvSpPr>
            <p:cNvPr id="20" name="Rectangle 19">
              <a:extLst>
                <a:ext uri="{FF2B5EF4-FFF2-40B4-BE49-F238E27FC236}">
                  <a16:creationId xmlns:a16="http://schemas.microsoft.com/office/drawing/2014/main" id="{DA221894-D832-B575-DE36-9E2CAA935DC2}"/>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Manual Input 7">
              <a:extLst>
                <a:ext uri="{FF2B5EF4-FFF2-40B4-BE49-F238E27FC236}">
                  <a16:creationId xmlns:a16="http://schemas.microsoft.com/office/drawing/2014/main" id="{C7762C56-CC9F-A610-637E-C10E7DA84F07}"/>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41BDD6EE-F14C-DDC6-D5F0-A143B3EAB8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23" name="Text Box 2">
              <a:extLst>
                <a:ext uri="{FF2B5EF4-FFF2-40B4-BE49-F238E27FC236}">
                  <a16:creationId xmlns:a16="http://schemas.microsoft.com/office/drawing/2014/main" id="{1D1A07F2-3C0F-9F11-C442-160CE0551FC1}"/>
                </a:ext>
              </a:extLst>
            </p:cNvPr>
            <p:cNvSpPr txBox="1">
              <a:spLocks noChangeArrowheads="1"/>
            </p:cNvSpPr>
            <p:nvPr/>
          </p:nvSpPr>
          <p:spPr bwMode="auto">
            <a:xfrm>
              <a:off x="3819862" y="9363"/>
              <a:ext cx="8237045" cy="914400"/>
            </a:xfrm>
            <a:prstGeom prst="rect">
              <a:avLst/>
            </a:prstGeom>
            <a:noFill/>
            <a:ln w="9525">
              <a:noFill/>
              <a:miter lim="800000"/>
              <a:headEnd/>
              <a:tailEnd/>
            </a:ln>
          </p:spPr>
          <p:txBody>
            <a:bodyPr rot="0" vert="horz" wrap="square" lIns="91440" tIns="45720" rIns="91440" bIns="45720" anchor="t" anchorCtr="0">
              <a:noAutofit/>
            </a:bodyPr>
            <a:lstStyle/>
            <a:p>
              <a:r>
                <a:rPr lang="en-US" sz="2400" dirty="0">
                  <a:solidFill>
                    <a:schemeClr val="bg1"/>
                  </a:solidFill>
                  <a:latin typeface="Acumin Pro" panose="020B0504020202020204" pitchFamily="34" charset="77"/>
                </a:rPr>
                <a:t>Another Case Study: ESPN's Stephen A. Smith apologizes for criticizing </a:t>
              </a:r>
              <a:r>
                <a:rPr lang="en-US" sz="2400" dirty="0" err="1">
                  <a:solidFill>
                    <a:schemeClr val="bg1"/>
                  </a:solidFill>
                  <a:latin typeface="Acumin Pro" panose="020B0504020202020204" pitchFamily="34" charset="77"/>
                </a:rPr>
                <a:t>Shohei</a:t>
              </a:r>
              <a:r>
                <a:rPr lang="en-US" sz="2400" dirty="0">
                  <a:solidFill>
                    <a:schemeClr val="bg1"/>
                  </a:solidFill>
                  <a:latin typeface="Acumin Pro" panose="020B0504020202020204" pitchFamily="34" charset="77"/>
                </a:rPr>
                <a:t> </a:t>
              </a:r>
              <a:r>
                <a:rPr lang="en-US" sz="2400" dirty="0" err="1">
                  <a:solidFill>
                    <a:schemeClr val="bg1"/>
                  </a:solidFill>
                  <a:latin typeface="Acumin Pro" panose="020B0504020202020204" pitchFamily="34" charset="77"/>
                </a:rPr>
                <a:t>Ohtani's</a:t>
              </a:r>
              <a:r>
                <a:rPr lang="en-US" sz="2400" dirty="0">
                  <a:solidFill>
                    <a:schemeClr val="bg1"/>
                  </a:solidFill>
                  <a:latin typeface="Acumin Pro" panose="020B0504020202020204" pitchFamily="34" charset="77"/>
                </a:rPr>
                <a:t> use of interpreter</a:t>
              </a:r>
              <a:endParaRPr lang="en-US" sz="24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BA557F71-EE47-4F18-D745-752FF3DC4A27}"/>
              </a:ext>
            </a:extLst>
          </p:cNvPr>
          <p:cNvSpPr/>
          <p:nvPr/>
        </p:nvSpPr>
        <p:spPr>
          <a:xfrm>
            <a:off x="640738" y="4401387"/>
            <a:ext cx="1627045" cy="492040"/>
          </a:xfrm>
          <a:prstGeom prst="rect">
            <a:avLst/>
          </a:prstGeom>
          <a:pattFill prst="pct90">
            <a:fgClr>
              <a:schemeClr val="accent1"/>
            </a:fgClr>
            <a:bgClr>
              <a:schemeClr val="bg1"/>
            </a:bgClr>
          </a:pattFill>
          <a:ln w="76200">
            <a:solidFill>
              <a:srgbClr val="A6C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Denial</a:t>
            </a:r>
            <a:endParaRPr lang="en-US" sz="2400" b="1" dirty="0">
              <a:latin typeface="Acumin Pro" panose="020B0504020202020204" pitchFamily="34" charset="0"/>
            </a:endParaRPr>
          </a:p>
        </p:txBody>
      </p:sp>
      <p:sp>
        <p:nvSpPr>
          <p:cNvPr id="25" name="Rectangle 24">
            <a:extLst>
              <a:ext uri="{FF2B5EF4-FFF2-40B4-BE49-F238E27FC236}">
                <a16:creationId xmlns:a16="http://schemas.microsoft.com/office/drawing/2014/main" id="{ABC3A6E4-6A9D-1548-5237-0DCB677983EE}"/>
              </a:ext>
            </a:extLst>
          </p:cNvPr>
          <p:cNvSpPr/>
          <p:nvPr/>
        </p:nvSpPr>
        <p:spPr>
          <a:xfrm>
            <a:off x="2384354" y="4401386"/>
            <a:ext cx="1627045" cy="492041"/>
          </a:xfrm>
          <a:prstGeom prst="rect">
            <a:avLst/>
          </a:prstGeom>
          <a:solidFill>
            <a:schemeClr val="tx2">
              <a:lumMod val="40000"/>
              <a:lumOff val="60000"/>
            </a:schemeClr>
          </a:solidFill>
          <a:ln w="76200">
            <a:solidFill>
              <a:srgbClr val="85A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Polarization</a:t>
            </a:r>
            <a:endParaRPr lang="en-US" sz="2400" b="1" dirty="0">
              <a:latin typeface="Acumin Pro" panose="020B0504020202020204" pitchFamily="34" charset="0"/>
            </a:endParaRPr>
          </a:p>
        </p:txBody>
      </p:sp>
      <p:sp>
        <p:nvSpPr>
          <p:cNvPr id="26" name="Rectangle 25">
            <a:extLst>
              <a:ext uri="{FF2B5EF4-FFF2-40B4-BE49-F238E27FC236}">
                <a16:creationId xmlns:a16="http://schemas.microsoft.com/office/drawing/2014/main" id="{31A0F608-CE26-4931-3756-CABF01FEC9DC}"/>
              </a:ext>
            </a:extLst>
          </p:cNvPr>
          <p:cNvSpPr/>
          <p:nvPr/>
        </p:nvSpPr>
        <p:spPr>
          <a:xfrm>
            <a:off x="4127971" y="4401387"/>
            <a:ext cx="1627045" cy="492040"/>
          </a:xfrm>
          <a:prstGeom prst="rect">
            <a:avLst/>
          </a:prstGeom>
          <a:solidFill>
            <a:schemeClr val="accent4"/>
          </a:solidFill>
          <a:ln w="76200">
            <a:solidFill>
              <a:srgbClr val="80A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Minimization</a:t>
            </a:r>
          </a:p>
        </p:txBody>
      </p:sp>
      <p:sp>
        <p:nvSpPr>
          <p:cNvPr id="27" name="Rectangle 26">
            <a:extLst>
              <a:ext uri="{FF2B5EF4-FFF2-40B4-BE49-F238E27FC236}">
                <a16:creationId xmlns:a16="http://schemas.microsoft.com/office/drawing/2014/main" id="{DC8363B7-068A-8046-477B-837041A40397}"/>
              </a:ext>
            </a:extLst>
          </p:cNvPr>
          <p:cNvSpPr/>
          <p:nvPr/>
        </p:nvSpPr>
        <p:spPr>
          <a:xfrm>
            <a:off x="5871587" y="4401387"/>
            <a:ext cx="1627045" cy="492040"/>
          </a:xfrm>
          <a:prstGeom prst="rect">
            <a:avLst/>
          </a:prstGeom>
          <a:solidFill>
            <a:schemeClr val="accent2"/>
          </a:solidFill>
          <a:ln w="76200">
            <a:solidFill>
              <a:srgbClr val="175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Acceptance</a:t>
            </a:r>
          </a:p>
        </p:txBody>
      </p:sp>
      <p:sp>
        <p:nvSpPr>
          <p:cNvPr id="28" name="Rectangle 27">
            <a:extLst>
              <a:ext uri="{FF2B5EF4-FFF2-40B4-BE49-F238E27FC236}">
                <a16:creationId xmlns:a16="http://schemas.microsoft.com/office/drawing/2014/main" id="{DF0F6463-32DF-9A1A-65A0-6060B8ED9AAA}"/>
              </a:ext>
            </a:extLst>
          </p:cNvPr>
          <p:cNvSpPr/>
          <p:nvPr/>
        </p:nvSpPr>
        <p:spPr>
          <a:xfrm>
            <a:off x="7615203" y="4401387"/>
            <a:ext cx="1627045" cy="492040"/>
          </a:xfrm>
          <a:prstGeom prst="rect">
            <a:avLst/>
          </a:prstGeom>
          <a:pattFill prst="pct90">
            <a:fgClr>
              <a:schemeClr val="accent1">
                <a:lumMod val="50000"/>
              </a:schemeClr>
            </a:fgClr>
            <a:bgClr>
              <a:schemeClr val="bg1"/>
            </a:bgClr>
          </a:pattFill>
          <a:ln w="76200">
            <a:solidFill>
              <a:srgbClr val="C3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Adaptation</a:t>
            </a:r>
          </a:p>
        </p:txBody>
      </p:sp>
      <p:sp>
        <p:nvSpPr>
          <p:cNvPr id="29" name="Rectangle 28">
            <a:extLst>
              <a:ext uri="{FF2B5EF4-FFF2-40B4-BE49-F238E27FC236}">
                <a16:creationId xmlns:a16="http://schemas.microsoft.com/office/drawing/2014/main" id="{2AFBED2D-5D62-254E-F310-998B15179B2C}"/>
              </a:ext>
            </a:extLst>
          </p:cNvPr>
          <p:cNvSpPr/>
          <p:nvPr/>
        </p:nvSpPr>
        <p:spPr>
          <a:xfrm>
            <a:off x="640737" y="4968646"/>
            <a:ext cx="1627046" cy="717449"/>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Missing difference</a:t>
            </a:r>
          </a:p>
        </p:txBody>
      </p:sp>
      <p:sp>
        <p:nvSpPr>
          <p:cNvPr id="30" name="Rectangle 29">
            <a:extLst>
              <a:ext uri="{FF2B5EF4-FFF2-40B4-BE49-F238E27FC236}">
                <a16:creationId xmlns:a16="http://schemas.microsoft.com/office/drawing/2014/main" id="{9C5C99F5-28F3-4608-EE06-FDFB4BE35066}"/>
              </a:ext>
            </a:extLst>
          </p:cNvPr>
          <p:cNvSpPr/>
          <p:nvPr/>
        </p:nvSpPr>
        <p:spPr>
          <a:xfrm>
            <a:off x="2384355" y="4968646"/>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Judging difference</a:t>
            </a:r>
          </a:p>
        </p:txBody>
      </p:sp>
      <p:sp>
        <p:nvSpPr>
          <p:cNvPr id="31" name="Rectangle 30">
            <a:extLst>
              <a:ext uri="{FF2B5EF4-FFF2-40B4-BE49-F238E27FC236}">
                <a16:creationId xmlns:a16="http://schemas.microsoft.com/office/drawing/2014/main" id="{4A099D2C-20FD-59BD-2573-180CB978A651}"/>
              </a:ext>
            </a:extLst>
          </p:cNvPr>
          <p:cNvSpPr/>
          <p:nvPr/>
        </p:nvSpPr>
        <p:spPr>
          <a:xfrm>
            <a:off x="4127971" y="4968646"/>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De-emphasizing difference</a:t>
            </a:r>
          </a:p>
        </p:txBody>
      </p:sp>
      <p:sp>
        <p:nvSpPr>
          <p:cNvPr id="32" name="Rectangle 31">
            <a:extLst>
              <a:ext uri="{FF2B5EF4-FFF2-40B4-BE49-F238E27FC236}">
                <a16:creationId xmlns:a16="http://schemas.microsoft.com/office/drawing/2014/main" id="{955E4EBA-1DE6-B474-4660-0A6602E89826}"/>
              </a:ext>
            </a:extLst>
          </p:cNvPr>
          <p:cNvSpPr/>
          <p:nvPr/>
        </p:nvSpPr>
        <p:spPr>
          <a:xfrm>
            <a:off x="5871588" y="4968647"/>
            <a:ext cx="1627044"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Deeply comprehending difference</a:t>
            </a:r>
          </a:p>
        </p:txBody>
      </p:sp>
      <p:sp>
        <p:nvSpPr>
          <p:cNvPr id="33" name="Rectangle 32">
            <a:extLst>
              <a:ext uri="{FF2B5EF4-FFF2-40B4-BE49-F238E27FC236}">
                <a16:creationId xmlns:a16="http://schemas.microsoft.com/office/drawing/2014/main" id="{F3188064-9D20-82A7-6CDB-54A2AC913462}"/>
              </a:ext>
            </a:extLst>
          </p:cNvPr>
          <p:cNvSpPr/>
          <p:nvPr/>
        </p:nvSpPr>
        <p:spPr>
          <a:xfrm>
            <a:off x="7615203" y="4968647"/>
            <a:ext cx="1627045" cy="71745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cumin Pro" panose="020B0504020202020204" pitchFamily="34" charset="0"/>
              </a:rPr>
              <a:t>Bridging difference</a:t>
            </a:r>
          </a:p>
        </p:txBody>
      </p:sp>
    </p:spTree>
    <p:extLst>
      <p:ext uri="{BB962C8B-B14F-4D97-AF65-F5344CB8AC3E}">
        <p14:creationId xmlns:p14="http://schemas.microsoft.com/office/powerpoint/2010/main" val="310884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679171"/>
            <a:ext cx="10515600" cy="4498436"/>
          </a:xfrm>
        </p:spPr>
        <p:txBody>
          <a:bodyPr>
            <a:noAutofit/>
          </a:bodyPr>
          <a:lstStyle/>
          <a:p>
            <a:r>
              <a:rPr lang="en-US" dirty="0">
                <a:latin typeface="Acumin Pro" panose="020B0504020202020204" pitchFamily="34" charset="77"/>
              </a:rPr>
              <a:t>Which of these perspectives do you identify with most? </a:t>
            </a:r>
          </a:p>
          <a:p>
            <a:r>
              <a:rPr lang="en-US" dirty="0">
                <a:latin typeface="Acumin Pro" panose="020B0504020202020204" pitchFamily="34" charset="77"/>
              </a:rPr>
              <a:t>What are the ethical implications of these positions? That is, what are the risks of potential harm for various groups based on these different orientations and the courses of action they advocate for as best or right?</a:t>
            </a:r>
          </a:p>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9" y="0"/>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423221" y="144318"/>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 Whole Group Questions</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167753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ine arrow: Clockwise curve outline">
            <a:extLst>
              <a:ext uri="{FF2B5EF4-FFF2-40B4-BE49-F238E27FC236}">
                <a16:creationId xmlns:a16="http://schemas.microsoft.com/office/drawing/2014/main" id="{723559EA-31B7-1152-78E4-EE8B19D5E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41880">
            <a:off x="630399" y="-645201"/>
            <a:ext cx="4684796" cy="6614849"/>
          </a:xfrm>
          <a:prstGeom prst="rect">
            <a:avLst/>
          </a:prstGeom>
        </p:spPr>
      </p:pic>
      <p:sp>
        <p:nvSpPr>
          <p:cNvPr id="2" name="Rectangle 1">
            <a:extLst>
              <a:ext uri="{FF2B5EF4-FFF2-40B4-BE49-F238E27FC236}">
                <a16:creationId xmlns:a16="http://schemas.microsoft.com/office/drawing/2014/main" id="{89A47026-F297-64DF-C893-86C292800E48}"/>
              </a:ext>
            </a:extLst>
          </p:cNvPr>
          <p:cNvSpPr/>
          <p:nvPr/>
        </p:nvSpPr>
        <p:spPr>
          <a:xfrm>
            <a:off x="1142072" y="5199342"/>
            <a:ext cx="11040836" cy="1099450"/>
          </a:xfrm>
          <a:prstGeom prst="rect">
            <a:avLst/>
          </a:prstGeom>
          <a:pattFill prst="pct9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Denial</a:t>
            </a:r>
          </a:p>
        </p:txBody>
      </p:sp>
      <p:sp>
        <p:nvSpPr>
          <p:cNvPr id="12" name="Rectangle 11">
            <a:extLst>
              <a:ext uri="{FF2B5EF4-FFF2-40B4-BE49-F238E27FC236}">
                <a16:creationId xmlns:a16="http://schemas.microsoft.com/office/drawing/2014/main" id="{AC4CD51B-DEDF-8098-5622-1607FE4E0DF0}"/>
              </a:ext>
            </a:extLst>
          </p:cNvPr>
          <p:cNvSpPr/>
          <p:nvPr/>
        </p:nvSpPr>
        <p:spPr>
          <a:xfrm>
            <a:off x="2384472" y="4103994"/>
            <a:ext cx="9807528" cy="11054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Polarization</a:t>
            </a:r>
          </a:p>
        </p:txBody>
      </p:sp>
      <p:sp>
        <p:nvSpPr>
          <p:cNvPr id="15" name="Rectangle 14">
            <a:extLst>
              <a:ext uri="{FF2B5EF4-FFF2-40B4-BE49-F238E27FC236}">
                <a16:creationId xmlns:a16="http://schemas.microsoft.com/office/drawing/2014/main" id="{AA2F1B6B-19AD-F0EF-2EF4-7819D6969F29}"/>
              </a:ext>
            </a:extLst>
          </p:cNvPr>
          <p:cNvSpPr/>
          <p:nvPr/>
        </p:nvSpPr>
        <p:spPr>
          <a:xfrm>
            <a:off x="3926091" y="2980710"/>
            <a:ext cx="8256814" cy="1137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Minimization</a:t>
            </a:r>
          </a:p>
        </p:txBody>
      </p:sp>
      <p:sp>
        <p:nvSpPr>
          <p:cNvPr id="17" name="Rectangle 16">
            <a:extLst>
              <a:ext uri="{FF2B5EF4-FFF2-40B4-BE49-F238E27FC236}">
                <a16:creationId xmlns:a16="http://schemas.microsoft.com/office/drawing/2014/main" id="{3B4580A7-2C32-B072-614A-3BFACCEFB243}"/>
              </a:ext>
            </a:extLst>
          </p:cNvPr>
          <p:cNvSpPr/>
          <p:nvPr/>
        </p:nvSpPr>
        <p:spPr>
          <a:xfrm>
            <a:off x="5410287" y="1899705"/>
            <a:ext cx="6770914" cy="1106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Acceptance</a:t>
            </a:r>
          </a:p>
        </p:txBody>
      </p:sp>
      <p:sp>
        <p:nvSpPr>
          <p:cNvPr id="19" name="Rectangle 18">
            <a:extLst>
              <a:ext uri="{FF2B5EF4-FFF2-40B4-BE49-F238E27FC236}">
                <a16:creationId xmlns:a16="http://schemas.microsoft.com/office/drawing/2014/main" id="{A523C187-C0A3-28B2-9FA1-90EF9A583450}"/>
              </a:ext>
            </a:extLst>
          </p:cNvPr>
          <p:cNvSpPr/>
          <p:nvPr/>
        </p:nvSpPr>
        <p:spPr>
          <a:xfrm>
            <a:off x="6577783" y="810918"/>
            <a:ext cx="5603418" cy="1101459"/>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Acumin Pro" panose="020B0504020202020204" pitchFamily="34" charset="0"/>
              </a:rPr>
              <a:t>	Adaptation</a:t>
            </a:r>
          </a:p>
        </p:txBody>
      </p:sp>
      <p:sp>
        <p:nvSpPr>
          <p:cNvPr id="21" name="Oval 20">
            <a:extLst>
              <a:ext uri="{FF2B5EF4-FFF2-40B4-BE49-F238E27FC236}">
                <a16:creationId xmlns:a16="http://schemas.microsoft.com/office/drawing/2014/main" id="{3458AD16-5B6F-B668-DC06-FA06DCBA1BEF}"/>
              </a:ext>
            </a:extLst>
          </p:cNvPr>
          <p:cNvSpPr/>
          <p:nvPr/>
        </p:nvSpPr>
        <p:spPr>
          <a:xfrm>
            <a:off x="4912715" y="1892562"/>
            <a:ext cx="1069522" cy="1120288"/>
          </a:xfrm>
          <a:prstGeom prst="ellipse">
            <a:avLst/>
          </a:prstGeom>
          <a:solidFill>
            <a:srgbClr val="175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cumin Pro" panose="020B0504020202020204" pitchFamily="34" charset="0"/>
            </a:endParaRPr>
          </a:p>
        </p:txBody>
      </p:sp>
      <p:sp>
        <p:nvSpPr>
          <p:cNvPr id="25" name="Oval 24">
            <a:extLst>
              <a:ext uri="{FF2B5EF4-FFF2-40B4-BE49-F238E27FC236}">
                <a16:creationId xmlns:a16="http://schemas.microsoft.com/office/drawing/2014/main" id="{95196169-EBD3-E0C9-F7BD-6E26D1376CE2}"/>
              </a:ext>
            </a:extLst>
          </p:cNvPr>
          <p:cNvSpPr/>
          <p:nvPr/>
        </p:nvSpPr>
        <p:spPr>
          <a:xfrm>
            <a:off x="3343559" y="2980710"/>
            <a:ext cx="1069522" cy="1137627"/>
          </a:xfrm>
          <a:prstGeom prst="ellipse">
            <a:avLst/>
          </a:prstGeom>
          <a:solidFill>
            <a:srgbClr val="80A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cumin Pro" panose="020B0504020202020204" pitchFamily="34" charset="0"/>
            </a:endParaRPr>
          </a:p>
        </p:txBody>
      </p:sp>
      <p:sp>
        <p:nvSpPr>
          <p:cNvPr id="26" name="Oval 25">
            <a:extLst>
              <a:ext uri="{FF2B5EF4-FFF2-40B4-BE49-F238E27FC236}">
                <a16:creationId xmlns:a16="http://schemas.microsoft.com/office/drawing/2014/main" id="{D86C82D3-E495-3FE2-0C72-9A580C54B5B7}"/>
              </a:ext>
            </a:extLst>
          </p:cNvPr>
          <p:cNvSpPr/>
          <p:nvPr/>
        </p:nvSpPr>
        <p:spPr>
          <a:xfrm>
            <a:off x="6083335" y="810918"/>
            <a:ext cx="1069521" cy="1088787"/>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cumin Pro" panose="020B0504020202020204" pitchFamily="34" charset="0"/>
            </a:endParaRPr>
          </a:p>
        </p:txBody>
      </p:sp>
      <p:sp>
        <p:nvSpPr>
          <p:cNvPr id="27" name="Oval 26">
            <a:extLst>
              <a:ext uri="{FF2B5EF4-FFF2-40B4-BE49-F238E27FC236}">
                <a16:creationId xmlns:a16="http://schemas.microsoft.com/office/drawing/2014/main" id="{A2F9DD2D-7238-C18D-46CB-212D63956BB1}"/>
              </a:ext>
            </a:extLst>
          </p:cNvPr>
          <p:cNvSpPr/>
          <p:nvPr/>
        </p:nvSpPr>
        <p:spPr>
          <a:xfrm>
            <a:off x="1905986" y="4103994"/>
            <a:ext cx="1069522" cy="1113793"/>
          </a:xfrm>
          <a:prstGeom prst="ellipse">
            <a:avLst/>
          </a:prstGeom>
          <a:solidFill>
            <a:srgbClr val="85A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cumin Pro" panose="020B0504020202020204" pitchFamily="34" charset="0"/>
            </a:endParaRPr>
          </a:p>
        </p:txBody>
      </p:sp>
      <p:sp>
        <p:nvSpPr>
          <p:cNvPr id="28" name="Oval 27">
            <a:extLst>
              <a:ext uri="{FF2B5EF4-FFF2-40B4-BE49-F238E27FC236}">
                <a16:creationId xmlns:a16="http://schemas.microsoft.com/office/drawing/2014/main" id="{68F72041-EBA0-0D57-4B82-4ABFE9D9A980}"/>
              </a:ext>
            </a:extLst>
          </p:cNvPr>
          <p:cNvSpPr/>
          <p:nvPr/>
        </p:nvSpPr>
        <p:spPr>
          <a:xfrm>
            <a:off x="551035" y="5199342"/>
            <a:ext cx="1069522" cy="1099450"/>
          </a:xfrm>
          <a:prstGeom prst="ellipse">
            <a:avLst/>
          </a:prstGeom>
          <a:solidFill>
            <a:srgbClr val="A6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cumin Pro" panose="020B0504020202020204" pitchFamily="34" charset="0"/>
            </a:endParaRPr>
          </a:p>
        </p:txBody>
      </p:sp>
      <p:sp>
        <p:nvSpPr>
          <p:cNvPr id="3" name="Rectangle 2">
            <a:extLst>
              <a:ext uri="{FF2B5EF4-FFF2-40B4-BE49-F238E27FC236}">
                <a16:creationId xmlns:a16="http://schemas.microsoft.com/office/drawing/2014/main" id="{DB406516-B250-4678-B953-37658541C11B}"/>
              </a:ext>
            </a:extLst>
          </p:cNvPr>
          <p:cNvSpPr/>
          <p:nvPr/>
        </p:nvSpPr>
        <p:spPr>
          <a:xfrm>
            <a:off x="3537643" y="5353241"/>
            <a:ext cx="2750144"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Missing difference</a:t>
            </a:r>
          </a:p>
        </p:txBody>
      </p:sp>
      <p:sp>
        <p:nvSpPr>
          <p:cNvPr id="5" name="Rectangle 4">
            <a:extLst>
              <a:ext uri="{FF2B5EF4-FFF2-40B4-BE49-F238E27FC236}">
                <a16:creationId xmlns:a16="http://schemas.microsoft.com/office/drawing/2014/main" id="{74C51A92-9DFC-0A1D-53DC-ACC5D4F520EA}"/>
              </a:ext>
            </a:extLst>
          </p:cNvPr>
          <p:cNvSpPr/>
          <p:nvPr/>
        </p:nvSpPr>
        <p:spPr>
          <a:xfrm>
            <a:off x="5243023" y="4238981"/>
            <a:ext cx="2750143"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Judging difference</a:t>
            </a:r>
          </a:p>
        </p:txBody>
      </p:sp>
      <p:sp>
        <p:nvSpPr>
          <p:cNvPr id="7" name="Rectangle 6">
            <a:extLst>
              <a:ext uri="{FF2B5EF4-FFF2-40B4-BE49-F238E27FC236}">
                <a16:creationId xmlns:a16="http://schemas.microsoft.com/office/drawing/2014/main" id="{3BB88446-34E4-E38F-63AD-2E6E82A12967}"/>
              </a:ext>
            </a:extLst>
          </p:cNvPr>
          <p:cNvSpPr/>
          <p:nvPr/>
        </p:nvSpPr>
        <p:spPr>
          <a:xfrm>
            <a:off x="7047631" y="3140473"/>
            <a:ext cx="2750143" cy="791652"/>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De-emphasizing difference</a:t>
            </a:r>
          </a:p>
        </p:txBody>
      </p:sp>
      <p:sp>
        <p:nvSpPr>
          <p:cNvPr id="8" name="Rectangle 7">
            <a:extLst>
              <a:ext uri="{FF2B5EF4-FFF2-40B4-BE49-F238E27FC236}">
                <a16:creationId xmlns:a16="http://schemas.microsoft.com/office/drawing/2014/main" id="{A0CD0BD0-BD36-9F40-254F-1563A5F4D788}"/>
              </a:ext>
            </a:extLst>
          </p:cNvPr>
          <p:cNvSpPr/>
          <p:nvPr/>
        </p:nvSpPr>
        <p:spPr>
          <a:xfrm>
            <a:off x="8422703" y="2046421"/>
            <a:ext cx="2750142" cy="81291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Deeply comprehending difference</a:t>
            </a:r>
          </a:p>
        </p:txBody>
      </p:sp>
      <p:sp>
        <p:nvSpPr>
          <p:cNvPr id="9" name="Rectangle 8">
            <a:extLst>
              <a:ext uri="{FF2B5EF4-FFF2-40B4-BE49-F238E27FC236}">
                <a16:creationId xmlns:a16="http://schemas.microsoft.com/office/drawing/2014/main" id="{8984612A-8B08-9557-EF2C-1268E69A835D}"/>
              </a:ext>
            </a:extLst>
          </p:cNvPr>
          <p:cNvSpPr/>
          <p:nvPr/>
        </p:nvSpPr>
        <p:spPr>
          <a:xfrm>
            <a:off x="9296980" y="979226"/>
            <a:ext cx="2750140" cy="740485"/>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cumin Pro" panose="020B0504020202020204" pitchFamily="34" charset="0"/>
              </a:rPr>
              <a:t>Bridging difference</a:t>
            </a:r>
          </a:p>
        </p:txBody>
      </p:sp>
      <p:sp>
        <p:nvSpPr>
          <p:cNvPr id="11" name="Rectangle 10">
            <a:extLst>
              <a:ext uri="{FF2B5EF4-FFF2-40B4-BE49-F238E27FC236}">
                <a16:creationId xmlns:a16="http://schemas.microsoft.com/office/drawing/2014/main" id="{F8E2D069-949B-6475-05F3-662B74ADF4C6}"/>
              </a:ext>
            </a:extLst>
          </p:cNvPr>
          <p:cNvSpPr/>
          <p:nvPr/>
        </p:nvSpPr>
        <p:spPr>
          <a:xfrm>
            <a:off x="7421" y="0"/>
            <a:ext cx="6655069" cy="662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cumin Pro" panose="020B0504020202020204" pitchFamily="34" charset="0"/>
              </a:rPr>
              <a:t>Intercultural Development Continuum (IDC)</a:t>
            </a:r>
          </a:p>
        </p:txBody>
      </p:sp>
      <p:sp>
        <p:nvSpPr>
          <p:cNvPr id="14" name="Right Triangle 13">
            <a:extLst>
              <a:ext uri="{FF2B5EF4-FFF2-40B4-BE49-F238E27FC236}">
                <a16:creationId xmlns:a16="http://schemas.microsoft.com/office/drawing/2014/main" id="{F2AE35EF-3FD1-D16A-8C14-0832AAB6324E}"/>
              </a:ext>
            </a:extLst>
          </p:cNvPr>
          <p:cNvSpPr/>
          <p:nvPr/>
        </p:nvSpPr>
        <p:spPr>
          <a:xfrm rot="5400000">
            <a:off x="6631972" y="30518"/>
            <a:ext cx="662152" cy="60111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cumin Pro" panose="020B0504020202020204" pitchFamily="34" charset="0"/>
            </a:endParaRPr>
          </a:p>
        </p:txBody>
      </p:sp>
    </p:spTree>
    <p:extLst>
      <p:ext uri="{BB962C8B-B14F-4D97-AF65-F5344CB8AC3E}">
        <p14:creationId xmlns:p14="http://schemas.microsoft.com/office/powerpoint/2010/main" val="3376596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0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20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0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20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20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2000"/>
                                        <p:tgtEl>
                                          <p:spTgt spid="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20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2000"/>
                                        <p:tgtEl>
                                          <p:spTgt spid="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2000"/>
                                        <p:tgtEl>
                                          <p:spTgt spid="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7" grpId="0" animBg="1"/>
      <p:bldP spid="19" grpId="0" animBg="1"/>
      <p:bldP spid="21" grpId="0" animBg="1"/>
      <p:bldP spid="25" grpId="0" animBg="1"/>
      <p:bldP spid="26" grpId="0" animBg="1"/>
      <p:bldP spid="27" grpId="0" animBg="1"/>
      <p:bldP spid="28" grpId="0" animBg="1"/>
      <p:bldP spid="3" grpId="0" animBg="1"/>
      <p:bldP spid="5"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558907"/>
            <a:ext cx="10515600" cy="4618699"/>
          </a:xfrm>
        </p:spPr>
        <p:txBody>
          <a:bodyPr>
            <a:noAutofit/>
          </a:bodyPr>
          <a:lstStyle/>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9" y="0"/>
            <a:ext cx="12187031" cy="928312"/>
            <a:chOff x="-1" y="-2483"/>
            <a:chExt cx="12187723" cy="928728"/>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3941602" y="-2483"/>
              <a:ext cx="8115305" cy="914399"/>
            </a:xfrm>
            <a:prstGeom prst="rect">
              <a:avLst/>
            </a:prstGeom>
            <a:noFill/>
            <a:ln w="9525">
              <a:noFill/>
              <a:miter lim="800000"/>
              <a:headEnd/>
              <a:tailEnd/>
            </a:ln>
          </p:spPr>
          <p:txBody>
            <a:bodyPr rot="0" vert="horz" wrap="square" lIns="91440" tIns="45720" rIns="91440" bIns="45720" anchor="t" anchorCtr="0">
              <a:noAutofit/>
            </a:bodyPr>
            <a:lstStyle/>
            <a:p>
              <a:r>
                <a:rPr lang="en-US" sz="2800" dirty="0">
                  <a:solidFill>
                    <a:schemeClr val="bg1"/>
                  </a:solidFill>
                  <a:latin typeface="Acumin Pro" panose="020B0504020202020204" pitchFamily="34" charset="77"/>
                </a:rPr>
                <a:t>Another case study: The French flag filter on Facebook</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2" name="TextBox 1">
            <a:extLst>
              <a:ext uri="{FF2B5EF4-FFF2-40B4-BE49-F238E27FC236}">
                <a16:creationId xmlns:a16="http://schemas.microsoft.com/office/drawing/2014/main" id="{F577BA46-93CC-0D4C-870F-734DEE32E173}"/>
              </a:ext>
            </a:extLst>
          </p:cNvPr>
          <p:cNvSpPr txBox="1"/>
          <p:nvPr/>
        </p:nvSpPr>
        <p:spPr>
          <a:xfrm>
            <a:off x="180187" y="1061480"/>
            <a:ext cx="10309554" cy="5940088"/>
          </a:xfrm>
          <a:prstGeom prst="rect">
            <a:avLst/>
          </a:prstGeom>
          <a:noFill/>
        </p:spPr>
        <p:txBody>
          <a:bodyPr wrap="square" rtlCol="0">
            <a:spAutoFit/>
          </a:bodyPr>
          <a:lstStyle/>
          <a:p>
            <a:r>
              <a:rPr lang="en-US" sz="2000" dirty="0">
                <a:latin typeface="Acumin Pro" panose="020B0504020202020204" pitchFamily="34" charset="77"/>
              </a:rPr>
              <a:t>Summary: “On November 13, 2015, a series of coordinated terrorist attacks killed more than 120 people in Paris. Among the dead were citizens of more than a dozen countries. Many people took to Facebook to express their shock and seek information about friends and family members. That same evening, Facebook enabled a feature that it had used before, which allows users to overlay the colors of a flag over their profile pictures in order to express support for a cause or solidarity with a particular group. In this case, the overlay consisted of the colors of the French flag. Many Facebook users chose to activate that feature, superimposing the French flag over their photos in order to express their sorrow and solidarity with the people of Paris. Others, however, expressed a number of different frustrations with Facebook’s actions. Some people complained that Facebook had not enabled a similar show of support for the victims of terrorist bombings in Lebanon, which had taken place a day before the Paris attacks—or for other victims in other parts of the world.” –Irina </a:t>
            </a:r>
            <a:r>
              <a:rPr lang="en-US" sz="2000" dirty="0" err="1">
                <a:latin typeface="Acumin Pro" panose="020B0504020202020204" pitchFamily="34" charset="77"/>
              </a:rPr>
              <a:t>Raicu</a:t>
            </a:r>
            <a:r>
              <a:rPr lang="en-US" sz="2000" dirty="0">
                <a:latin typeface="Acumin Pro" panose="020B0504020202020204" pitchFamily="34" charset="77"/>
              </a:rPr>
              <a:t> </a:t>
            </a:r>
            <a:r>
              <a:rPr lang="en-US" sz="1600" dirty="0">
                <a:latin typeface="Acumin Pro" panose="020B0504020202020204" pitchFamily="34" charset="0"/>
              </a:rPr>
              <a:t>(2015)</a:t>
            </a:r>
          </a:p>
          <a:p>
            <a:endParaRPr lang="en-US" sz="2000" dirty="0">
              <a:latin typeface="Acumin Pro" panose="020B0504020202020204" pitchFamily="34" charset="77"/>
            </a:endParaRPr>
          </a:p>
          <a:p>
            <a:r>
              <a:rPr lang="en-US" sz="2000" dirty="0">
                <a:latin typeface="Acumin Pro" panose="020B0504020202020204" pitchFamily="34" charset="77"/>
              </a:rPr>
              <a:t>Generate your own responses from the perspective of different orientations. </a:t>
            </a:r>
          </a:p>
          <a:p>
            <a:r>
              <a:rPr lang="en-US" sz="2000" dirty="0">
                <a:latin typeface="Acumin Pro" panose="020B0504020202020204" pitchFamily="34" charset="77"/>
              </a:rPr>
              <a:t>Report to the whole group. </a:t>
            </a:r>
          </a:p>
          <a:p>
            <a:endParaRPr lang="en-US" sz="2000" dirty="0">
              <a:latin typeface="Acumin Pro" panose="020B0504020202020204" pitchFamily="34" charset="77"/>
            </a:endParaRPr>
          </a:p>
          <a:p>
            <a:endParaRPr lang="en-US" sz="2000" dirty="0">
              <a:latin typeface="Acumin Pro" panose="020B0504020202020204" pitchFamily="34" charset="77"/>
            </a:endParaRPr>
          </a:p>
          <a:p>
            <a:endParaRPr lang="en-US" sz="2000" dirty="0">
              <a:latin typeface="Acumin Pro" panose="020B0504020202020204" pitchFamily="34" charset="77"/>
            </a:endParaRPr>
          </a:p>
        </p:txBody>
      </p:sp>
    </p:spTree>
    <p:extLst>
      <p:ext uri="{BB962C8B-B14F-4D97-AF65-F5344CB8AC3E}">
        <p14:creationId xmlns:p14="http://schemas.microsoft.com/office/powerpoint/2010/main" val="2971922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875099"/>
            <a:ext cx="10515600" cy="4849792"/>
          </a:xfrm>
        </p:spPr>
        <p:txBody>
          <a:bodyPr>
            <a:noAutofit/>
          </a:bodyPr>
          <a:lstStyle/>
          <a:p>
            <a:r>
              <a:rPr lang="en-US" sz="2000" dirty="0">
                <a:latin typeface="Acumin Pro" panose="020B0504020202020204" pitchFamily="34" charset="77"/>
              </a:rPr>
              <a:t>"Part of it, though, we did find evidence of an internal part of it as well, where people need social support or seek social support when they are genuinely mourning the loss of something or someone.” –Rhonda McEwen (Acceptance) </a:t>
            </a:r>
            <a:r>
              <a:rPr lang="en-US" sz="1600" dirty="0">
                <a:latin typeface="Acumin Pro" panose="020B0504020202020204" pitchFamily="34" charset="0"/>
              </a:rPr>
              <a:t>(Bowman, 2015)</a:t>
            </a:r>
          </a:p>
          <a:p>
            <a:r>
              <a:rPr lang="en-US" sz="2000" dirty="0">
                <a:latin typeface="Acumin Pro" panose="020B0504020202020204" pitchFamily="34" charset="77"/>
              </a:rPr>
              <a:t>“We care about all people equally, and we will work hard to help people suffering in as many of these situations as we can.” –Mark Zuckerberg (Minimization) </a:t>
            </a:r>
            <a:r>
              <a:rPr lang="en-US" sz="1600" dirty="0">
                <a:latin typeface="Acumin Pro" panose="020B0504020202020204" pitchFamily="34" charset="0"/>
              </a:rPr>
              <a:t>(Bowman, 2015)</a:t>
            </a:r>
          </a:p>
          <a:p>
            <a:r>
              <a:rPr lang="en-US" sz="2000" dirty="0">
                <a:latin typeface="Acumin Pro" panose="020B0504020202020204" pitchFamily="34" charset="77"/>
              </a:rPr>
              <a:t>“Got a French flag on your Facebook profile picture? Congratulations on your corporate white supremacy.” –Lulu Nunn (Polarization) </a:t>
            </a:r>
            <a:r>
              <a:rPr lang="en-US" sz="1600" dirty="0">
                <a:latin typeface="Acumin Pro" panose="020B0504020202020204" pitchFamily="34" charset="0"/>
              </a:rPr>
              <a:t>(Nunn, 2015)</a:t>
            </a:r>
          </a:p>
          <a:p>
            <a:r>
              <a:rPr lang="en-US" sz="2000" dirty="0">
                <a:latin typeface="Acumin Pro" panose="020B0504020202020204" pitchFamily="34" charset="77"/>
              </a:rPr>
              <a:t>“Until yesterday, our policy was only to activate Safety Check for natural disasters. We just changed this and now plan to activate Safety Check for more human disasters going forward as well.” –Mark Zuckerberg (Denial) </a:t>
            </a:r>
            <a:r>
              <a:rPr lang="en-US" sz="1600" dirty="0">
                <a:latin typeface="Acumin Pro" panose="020B0504020202020204" pitchFamily="34" charset="0"/>
              </a:rPr>
              <a:t>(Bowman, 2015)</a:t>
            </a:r>
          </a:p>
          <a:p>
            <a:endParaRPr lang="en-US" sz="2000" dirty="0">
              <a:latin typeface="Acumin Pro" panose="020B0504020202020204" pitchFamily="34" charset="77"/>
            </a:endParaRPr>
          </a:p>
          <a:p>
            <a:pPr marL="0" indent="0">
              <a:buNone/>
            </a:pPr>
            <a:r>
              <a:rPr lang="en-US" sz="2400" dirty="0">
                <a:latin typeface="Acumin Pro" panose="020B0504020202020204" pitchFamily="34" charset="77"/>
              </a:rPr>
              <a:t>	</a:t>
            </a: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2" name="Group 1">
            <a:extLst>
              <a:ext uri="{FF2B5EF4-FFF2-40B4-BE49-F238E27FC236}">
                <a16:creationId xmlns:a16="http://schemas.microsoft.com/office/drawing/2014/main" id="{D4FF01F3-7EA6-3806-4D7A-6B055858BC9F}"/>
              </a:ext>
            </a:extLst>
          </p:cNvPr>
          <p:cNvGrpSpPr/>
          <p:nvPr/>
        </p:nvGrpSpPr>
        <p:grpSpPr>
          <a:xfrm>
            <a:off x="0" y="0"/>
            <a:ext cx="12187031" cy="928312"/>
            <a:chOff x="-1" y="-2483"/>
            <a:chExt cx="12187723" cy="928728"/>
          </a:xfrm>
        </p:grpSpPr>
        <p:sp>
          <p:nvSpPr>
            <p:cNvPr id="9" name="Rectangle 8">
              <a:extLst>
                <a:ext uri="{FF2B5EF4-FFF2-40B4-BE49-F238E27FC236}">
                  <a16:creationId xmlns:a16="http://schemas.microsoft.com/office/drawing/2014/main" id="{414E9E1C-EFE2-D194-724B-AF2D26A6A14B}"/>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lowchart: Manual Input 7">
              <a:extLst>
                <a:ext uri="{FF2B5EF4-FFF2-40B4-BE49-F238E27FC236}">
                  <a16:creationId xmlns:a16="http://schemas.microsoft.com/office/drawing/2014/main" id="{5A43C47D-FB05-252E-A0B0-5662162AB054}"/>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a:extLst>
                <a:ext uri="{FF2B5EF4-FFF2-40B4-BE49-F238E27FC236}">
                  <a16:creationId xmlns:a16="http://schemas.microsoft.com/office/drawing/2014/main" id="{3F80A653-A615-80C8-BC83-6CE6C93B0C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3" name="Text Box 2">
              <a:extLst>
                <a:ext uri="{FF2B5EF4-FFF2-40B4-BE49-F238E27FC236}">
                  <a16:creationId xmlns:a16="http://schemas.microsoft.com/office/drawing/2014/main" id="{BA0E5568-8AFD-1842-66EA-E09C8B206D2D}"/>
                </a:ext>
              </a:extLst>
            </p:cNvPr>
            <p:cNvSpPr txBox="1">
              <a:spLocks noChangeArrowheads="1"/>
            </p:cNvSpPr>
            <p:nvPr/>
          </p:nvSpPr>
          <p:spPr bwMode="auto">
            <a:xfrm>
              <a:off x="3941602" y="-2483"/>
              <a:ext cx="8115305" cy="914399"/>
            </a:xfrm>
            <a:prstGeom prst="rect">
              <a:avLst/>
            </a:prstGeom>
            <a:noFill/>
            <a:ln w="9525">
              <a:noFill/>
              <a:miter lim="800000"/>
              <a:headEnd/>
              <a:tailEnd/>
            </a:ln>
          </p:spPr>
          <p:txBody>
            <a:bodyPr rot="0" vert="horz" wrap="square" lIns="91440" tIns="45720" rIns="91440" bIns="45720" anchor="t" anchorCtr="0">
              <a:noAutofit/>
            </a:bodyPr>
            <a:lstStyle/>
            <a:p>
              <a:r>
                <a:rPr lang="en-US" sz="2800" dirty="0">
                  <a:solidFill>
                    <a:schemeClr val="bg1"/>
                  </a:solidFill>
                  <a:latin typeface="Acumin Pro" panose="020B0504020202020204" pitchFamily="34" charset="77"/>
                </a:rPr>
                <a:t>Another case study: The French flag filter on Facebook</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2796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875099"/>
            <a:ext cx="10515600" cy="4849792"/>
          </a:xfrm>
        </p:spPr>
        <p:txBody>
          <a:bodyPr>
            <a:noAutofit/>
          </a:bodyPr>
          <a:lstStyle/>
          <a:p>
            <a:r>
              <a:rPr lang="en-US" dirty="0">
                <a:latin typeface="Acumin Pro" panose="020B0504020202020204" pitchFamily="34" charset="77"/>
              </a:rPr>
              <a:t>What was your biggest takeaway from this activity?</a:t>
            </a:r>
          </a:p>
          <a:p>
            <a:r>
              <a:rPr lang="en-US" dirty="0">
                <a:latin typeface="Acumin Pro" panose="020B0504020202020204" pitchFamily="34" charset="77"/>
              </a:rPr>
              <a:t>What was challenging about this activity?</a:t>
            </a:r>
          </a:p>
          <a:p>
            <a:r>
              <a:rPr lang="en-US" dirty="0">
                <a:latin typeface="Acumin Pro" panose="020B0504020202020204" pitchFamily="34" charset="77"/>
              </a:rPr>
              <a:t>Which of the case studies impacted you the most?</a:t>
            </a:r>
          </a:p>
          <a:p>
            <a:r>
              <a:rPr lang="en-US" dirty="0">
                <a:latin typeface="Acumin Pro" panose="020B0504020202020204" pitchFamily="34" charset="77"/>
              </a:rPr>
              <a:t>What are some conflicts that you have experienced that it might be helpful to frame or analyze in this way?</a:t>
            </a:r>
          </a:p>
          <a:p>
            <a:endParaRPr lang="en-US" sz="2400" b="1"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grpSp>
        <p:nvGrpSpPr>
          <p:cNvPr id="2" name="Group 1">
            <a:extLst>
              <a:ext uri="{FF2B5EF4-FFF2-40B4-BE49-F238E27FC236}">
                <a16:creationId xmlns:a16="http://schemas.microsoft.com/office/drawing/2014/main" id="{F6C6A1AF-AAD3-9833-DD60-3DC1B335FF65}"/>
              </a:ext>
            </a:extLst>
          </p:cNvPr>
          <p:cNvGrpSpPr/>
          <p:nvPr/>
        </p:nvGrpSpPr>
        <p:grpSpPr>
          <a:xfrm>
            <a:off x="0" y="0"/>
            <a:ext cx="12187031" cy="928312"/>
            <a:chOff x="-1" y="-2483"/>
            <a:chExt cx="12187723" cy="928728"/>
          </a:xfrm>
        </p:grpSpPr>
        <p:sp>
          <p:nvSpPr>
            <p:cNvPr id="9" name="Rectangle 8">
              <a:extLst>
                <a:ext uri="{FF2B5EF4-FFF2-40B4-BE49-F238E27FC236}">
                  <a16:creationId xmlns:a16="http://schemas.microsoft.com/office/drawing/2014/main" id="{F216E9FE-BEF3-0505-06FC-1607CC622B42}"/>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lowchart: Manual Input 7">
              <a:extLst>
                <a:ext uri="{FF2B5EF4-FFF2-40B4-BE49-F238E27FC236}">
                  <a16:creationId xmlns:a16="http://schemas.microsoft.com/office/drawing/2014/main" id="{A798C6D0-78F8-62E9-0017-3355E3476360}"/>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a:extLst>
                <a:ext uri="{FF2B5EF4-FFF2-40B4-BE49-F238E27FC236}">
                  <a16:creationId xmlns:a16="http://schemas.microsoft.com/office/drawing/2014/main" id="{3DD68F66-FBA9-A3E2-8523-054AA6BB86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3" name="Text Box 2">
              <a:extLst>
                <a:ext uri="{FF2B5EF4-FFF2-40B4-BE49-F238E27FC236}">
                  <a16:creationId xmlns:a16="http://schemas.microsoft.com/office/drawing/2014/main" id="{4B0C0AA7-4989-0516-03A9-5E7D7DA4914D}"/>
                </a:ext>
              </a:extLst>
            </p:cNvPr>
            <p:cNvSpPr txBox="1">
              <a:spLocks noChangeArrowheads="1"/>
            </p:cNvSpPr>
            <p:nvPr/>
          </p:nvSpPr>
          <p:spPr bwMode="auto">
            <a:xfrm>
              <a:off x="3941602" y="-2483"/>
              <a:ext cx="8115305" cy="914399"/>
            </a:xfrm>
            <a:prstGeom prst="rect">
              <a:avLst/>
            </a:prstGeom>
            <a:noFill/>
            <a:ln w="9525">
              <a:noFill/>
              <a:miter lim="800000"/>
              <a:headEnd/>
              <a:tailEnd/>
            </a:ln>
          </p:spPr>
          <p:txBody>
            <a:bodyPr rot="0" vert="horz" wrap="square" lIns="91440" tIns="45720" rIns="91440" bIns="45720" anchor="ctr" anchorCtr="0">
              <a:noAutofit/>
            </a:bodyPr>
            <a:lstStyle/>
            <a:p>
              <a:r>
                <a:rPr lang="en-US" sz="2800" dirty="0">
                  <a:solidFill>
                    <a:schemeClr val="bg1"/>
                  </a:solidFill>
                  <a:latin typeface="Acumin Pro" panose="020B0504020202020204" pitchFamily="34" charset="77"/>
                </a:rPr>
                <a:t>Debriefing discussion questions</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70432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4030-9712-4023-83A3-DB91A6F73FA7}"/>
              </a:ext>
            </a:extLst>
          </p:cNvPr>
          <p:cNvSpPr>
            <a:spLocks noGrp="1"/>
          </p:cNvSpPr>
          <p:nvPr>
            <p:ph type="title"/>
          </p:nvPr>
        </p:nvSpPr>
        <p:spPr/>
        <p:txBody>
          <a:bodyPr/>
          <a:lstStyle/>
          <a:p>
            <a:pPr algn="ctr"/>
            <a:r>
              <a:rPr lang="en-US" dirty="0">
                <a:latin typeface="Acumin Pro" panose="020B0504020202020204" pitchFamily="34" charset="0"/>
              </a:rPr>
              <a:t>References </a:t>
            </a:r>
          </a:p>
        </p:txBody>
      </p:sp>
      <p:sp>
        <p:nvSpPr>
          <p:cNvPr id="3" name="Content Placeholder 2">
            <a:extLst>
              <a:ext uri="{FF2B5EF4-FFF2-40B4-BE49-F238E27FC236}">
                <a16:creationId xmlns:a16="http://schemas.microsoft.com/office/drawing/2014/main" id="{DCD50006-B68D-49AA-9F21-0B629DBDF2F8}"/>
              </a:ext>
            </a:extLst>
          </p:cNvPr>
          <p:cNvSpPr>
            <a:spLocks noGrp="1"/>
          </p:cNvSpPr>
          <p:nvPr>
            <p:ph idx="1"/>
          </p:nvPr>
        </p:nvSpPr>
        <p:spPr>
          <a:xfrm>
            <a:off x="838200" y="1385668"/>
            <a:ext cx="10515600" cy="5472332"/>
          </a:xfrm>
        </p:spPr>
        <p:txBody>
          <a:bodyPr>
            <a:noAutofit/>
          </a:bodyPr>
          <a:lstStyle/>
          <a:p>
            <a:pPr marL="0" indent="-457200">
              <a:lnSpc>
                <a:spcPct val="100000"/>
              </a:lnSpc>
              <a:buNone/>
            </a:pPr>
            <a:r>
              <a:rPr lang="en-US" sz="1600" dirty="0">
                <a:latin typeface="Acumin Pro" panose="020B0504020202020204" pitchFamily="34" charset="0"/>
              </a:rPr>
              <a:t>@willeecole. (n.d.). </a:t>
            </a:r>
            <a:r>
              <a:rPr lang="en-US" sz="1600" i="1" dirty="0">
                <a:latin typeface="Acumin Pro" panose="020B0504020202020204" pitchFamily="34" charset="0"/>
              </a:rPr>
              <a:t>Dog Ignoring Playful Kitten</a:t>
            </a:r>
            <a:r>
              <a:rPr lang="en-US" sz="1600" dirty="0">
                <a:latin typeface="Acumin Pro" panose="020B0504020202020204" pitchFamily="34" charset="0"/>
              </a:rPr>
              <a:t>. </a:t>
            </a:r>
            <a:r>
              <a:rPr lang="en-US" sz="1600" dirty="0" err="1">
                <a:latin typeface="Acumin Pro" panose="020B0504020202020204" pitchFamily="34" charset="0"/>
              </a:rPr>
              <a:t>Dreamstime</a:t>
            </a:r>
            <a:r>
              <a:rPr lang="en-US" sz="1600" dirty="0">
                <a:latin typeface="Acumin Pro" panose="020B0504020202020204" pitchFamily="34" charset="0"/>
              </a:rPr>
              <a:t>. https://www.dreamstime.com/royalty-free-stock-images-dog-ignoring-playful-kitten-image7522639</a:t>
            </a:r>
          </a:p>
          <a:p>
            <a:pPr marL="0" indent="-457200">
              <a:lnSpc>
                <a:spcPct val="100000"/>
              </a:lnSpc>
              <a:buNone/>
            </a:pPr>
            <a:r>
              <a:rPr lang="en-US" sz="1600" dirty="0">
                <a:latin typeface="Acumin Pro" panose="020B0504020202020204" pitchFamily="34" charset="0"/>
              </a:rPr>
              <a:t>ABC7. (2021, October 29). </a:t>
            </a:r>
            <a:r>
              <a:rPr lang="en-US" sz="1600" i="1" dirty="0">
                <a:latin typeface="Acumin Pro" panose="020B0504020202020204" pitchFamily="34" charset="0"/>
              </a:rPr>
              <a:t>Native American group disputes MLB commissioner Manfred's claims on Braves' use of Tomahawk Chop </a:t>
            </a:r>
            <a:r>
              <a:rPr lang="en-US" sz="1600" dirty="0">
                <a:latin typeface="Acumin Pro" panose="020B0504020202020204" pitchFamily="34" charset="0"/>
              </a:rPr>
              <a:t>[Video]. YouTube. https://www.youtube.com/watch?v=FxW-g3KAoGo </a:t>
            </a:r>
            <a:endParaRPr lang="en-US" sz="1600" dirty="0">
              <a:effectLst/>
              <a:latin typeface="Acumin Pro" panose="020B0504020202020204" pitchFamily="34" charset="0"/>
            </a:endParaRPr>
          </a:p>
          <a:p>
            <a:pPr marL="0" indent="-457200">
              <a:lnSpc>
                <a:spcPct val="100000"/>
              </a:lnSpc>
              <a:buNone/>
            </a:pPr>
            <a:r>
              <a:rPr lang="en-US" sz="1600" dirty="0">
                <a:effectLst/>
                <a:latin typeface="Acumin Pro" panose="020B0504020202020204" pitchFamily="34" charset="0"/>
              </a:rPr>
              <a:t>Bowman, J. (2015, November 20). </a:t>
            </a:r>
            <a:r>
              <a:rPr lang="en-US" sz="1600" i="1" dirty="0">
                <a:effectLst/>
                <a:latin typeface="Acumin Pro" panose="020B0504020202020204" pitchFamily="34" charset="0"/>
              </a:rPr>
              <a:t>Facebook users question French flag photo tool. </a:t>
            </a:r>
            <a:r>
              <a:rPr lang="en-US" sz="1600" dirty="0">
                <a:effectLst/>
                <a:latin typeface="Acumin Pro" panose="020B0504020202020204" pitchFamily="34" charset="0"/>
              </a:rPr>
              <a:t>CBC News. https://www.cbc.ca/news/trending/facebook-french-flag-tool-paris-attacks-1.3327658 </a:t>
            </a:r>
          </a:p>
          <a:p>
            <a:pPr marL="0" indent="-457200">
              <a:lnSpc>
                <a:spcPct val="100000"/>
              </a:lnSpc>
              <a:buNone/>
            </a:pPr>
            <a:r>
              <a:rPr lang="en-US" sz="1600" kern="1800" dirty="0">
                <a:effectLst/>
                <a:latin typeface="Acumin Pro" panose="020B0504020202020204" pitchFamily="34" charset="0"/>
                <a:ea typeface="Times New Roman" panose="02020603050405020304" pitchFamily="18" charset="0"/>
                <a:cs typeface="Times New Roman" panose="02020603050405020304" pitchFamily="18" charset="0"/>
              </a:rPr>
              <a:t>Cota-Robles, M. (2021, October 29). Native American group disputes MLB commissioner's claims on Braves' use of Tomahawk Chop. ABC13 Houston. https://abc13.com/atlanta-braves-tomahawk-chop-mlb-commissioner-rob-manfred/11177839/ </a:t>
            </a:r>
            <a:endParaRPr lang="en-US" sz="1600" dirty="0">
              <a:effectLst/>
              <a:latin typeface="Acumin Pro" panose="020B0504020202020204" pitchFamily="34" charset="0"/>
            </a:endParaRPr>
          </a:p>
          <a:p>
            <a:pPr marL="0" indent="-457200">
              <a:lnSpc>
                <a:spcPct val="100000"/>
              </a:lnSpc>
              <a:buNone/>
            </a:pPr>
            <a:r>
              <a:rPr lang="en-US" sz="1600" dirty="0">
                <a:latin typeface="Acumin Pro" panose="020B0504020202020204" pitchFamily="34" charset="0"/>
              </a:rPr>
              <a:t>The Cauldron. (2021, July 12). </a:t>
            </a:r>
            <a:r>
              <a:rPr lang="en-US" sz="1600" i="1" dirty="0">
                <a:latin typeface="Acumin Pro" panose="020B0504020202020204" pitchFamily="34" charset="0"/>
              </a:rPr>
              <a:t>First take Shohei </a:t>
            </a:r>
            <a:r>
              <a:rPr lang="en-US" sz="1600" i="1" dirty="0" err="1">
                <a:latin typeface="Acumin Pro" panose="020B0504020202020204" pitchFamily="34" charset="0"/>
              </a:rPr>
              <a:t>Ohtani</a:t>
            </a:r>
            <a:r>
              <a:rPr lang="en-US" sz="1600" i="1" dirty="0">
                <a:latin typeface="Acumin Pro" panose="020B0504020202020204" pitchFamily="34" charset="0"/>
              </a:rPr>
              <a:t> </a:t>
            </a:r>
            <a:r>
              <a:rPr lang="en-US" sz="1600" dirty="0">
                <a:latin typeface="Acumin Pro" panose="020B0504020202020204" pitchFamily="34" charset="0"/>
              </a:rPr>
              <a:t>[Video]. YouTube. https://www.youtube.com/watch?v=oB_sZQIbUxQ&amp;t=75s </a:t>
            </a:r>
            <a:endParaRPr lang="en-US" sz="1600" dirty="0">
              <a:effectLst/>
              <a:latin typeface="Acumin Pro" panose="020B0504020202020204" pitchFamily="34" charset="0"/>
            </a:endParaRPr>
          </a:p>
          <a:p>
            <a:pPr marL="0" indent="-457200">
              <a:lnSpc>
                <a:spcPct val="100000"/>
              </a:lnSpc>
              <a:buNone/>
            </a:pPr>
            <a:r>
              <a:rPr lang="en-US" sz="1600" i="1" dirty="0">
                <a:effectLst/>
                <a:latin typeface="Acumin Pro" panose="020B0504020202020204" pitchFamily="34" charset="0"/>
              </a:rPr>
              <a:t>ESPN's Stephen A. Smith apologizes for comments about Shohei </a:t>
            </a:r>
            <a:r>
              <a:rPr lang="en-US" sz="1600" i="1" dirty="0" err="1">
                <a:effectLst/>
                <a:latin typeface="Acumin Pro" panose="020B0504020202020204" pitchFamily="34" charset="0"/>
              </a:rPr>
              <a:t>Ohtani</a:t>
            </a:r>
            <a:r>
              <a:rPr lang="en-US" sz="1600" i="1" dirty="0">
                <a:latin typeface="Acumin Pro" panose="020B0504020202020204" pitchFamily="34" charset="0"/>
              </a:rPr>
              <a:t>.</a:t>
            </a:r>
            <a:r>
              <a:rPr lang="en-US" sz="1600" dirty="0">
                <a:latin typeface="Acumin Pro" panose="020B0504020202020204" pitchFamily="34" charset="0"/>
              </a:rPr>
              <a:t> </a:t>
            </a:r>
            <a:r>
              <a:rPr lang="en-US" sz="1600" dirty="0">
                <a:effectLst/>
                <a:latin typeface="Acumin Pro" panose="020B0504020202020204" pitchFamily="34" charset="0"/>
              </a:rPr>
              <a:t>(2021, July 13</a:t>
            </a:r>
            <a:r>
              <a:rPr lang="en-US" sz="1600" dirty="0">
                <a:latin typeface="Acumin Pro" panose="020B0504020202020204" pitchFamily="34" charset="0"/>
              </a:rPr>
              <a:t>).</a:t>
            </a:r>
            <a:r>
              <a:rPr lang="en-US" sz="1600" dirty="0">
                <a:effectLst/>
                <a:latin typeface="Acumin Pro" panose="020B0504020202020204" pitchFamily="34" charset="0"/>
              </a:rPr>
              <a:t> The Athletic</a:t>
            </a:r>
            <a:r>
              <a:rPr lang="en-US" sz="1600" i="1" dirty="0">
                <a:effectLst/>
                <a:latin typeface="Acumin Pro" panose="020B0504020202020204" pitchFamily="34" charset="0"/>
              </a:rPr>
              <a:t>. </a:t>
            </a:r>
            <a:r>
              <a:rPr lang="en-US" sz="1600" dirty="0">
                <a:effectLst/>
                <a:latin typeface="Acumin Pro" panose="020B0504020202020204" pitchFamily="34" charset="0"/>
              </a:rPr>
              <a:t>https://theathletic.com/news/espns-stephen-a-smith-apologizes-for-comments-about-shohei-ohtani/iMY9ZMHyMKZi/ </a:t>
            </a:r>
          </a:p>
          <a:p>
            <a:pPr marL="0" indent="-457200">
              <a:lnSpc>
                <a:spcPct val="100000"/>
              </a:lnSpc>
              <a:buNone/>
            </a:pPr>
            <a:r>
              <a:rPr lang="en-US" sz="1600" dirty="0" err="1">
                <a:effectLst/>
                <a:latin typeface="Acumin Pro" panose="020B0504020202020204" pitchFamily="34" charset="0"/>
              </a:rPr>
              <a:t>Fatsis</a:t>
            </a:r>
            <a:r>
              <a:rPr lang="en-US" sz="1600" dirty="0">
                <a:effectLst/>
                <a:latin typeface="Acumin Pro" panose="020B0504020202020204" pitchFamily="34" charset="0"/>
              </a:rPr>
              <a:t>, S. (2021, October 31). </a:t>
            </a:r>
            <a:r>
              <a:rPr lang="en-US" sz="1600" i="1" dirty="0">
                <a:effectLst/>
                <a:latin typeface="Acumin Pro" panose="020B0504020202020204" pitchFamily="34" charset="0"/>
              </a:rPr>
              <a:t>The surprising origins of the "Tomahawk Chop" music</a:t>
            </a:r>
            <a:r>
              <a:rPr lang="en-US" sz="1600" dirty="0">
                <a:effectLst/>
                <a:latin typeface="Acumin Pro" panose="020B0504020202020204" pitchFamily="34" charset="0"/>
              </a:rPr>
              <a:t>. Slate Magazine. https://slate.com/culture/2021/10/tomahawk-chop-music-pow-wow.html </a:t>
            </a:r>
          </a:p>
          <a:p>
            <a:pPr marL="0" indent="-457200">
              <a:lnSpc>
                <a:spcPct val="100000"/>
              </a:lnSpc>
              <a:buNone/>
            </a:pPr>
            <a:endParaRPr lang="en-US" sz="1600" dirty="0">
              <a:latin typeface="Acumin Pro" panose="020B0504020202020204" pitchFamily="34" charset="0"/>
            </a:endParaRPr>
          </a:p>
        </p:txBody>
      </p:sp>
    </p:spTree>
    <p:extLst>
      <p:ext uri="{BB962C8B-B14F-4D97-AF65-F5344CB8AC3E}">
        <p14:creationId xmlns:p14="http://schemas.microsoft.com/office/powerpoint/2010/main" val="2180863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55F7-F8EC-46FC-B052-FFEF38E9DD0F}"/>
              </a:ext>
            </a:extLst>
          </p:cNvPr>
          <p:cNvSpPr>
            <a:spLocks noGrp="1"/>
          </p:cNvSpPr>
          <p:nvPr>
            <p:ph type="title"/>
          </p:nvPr>
        </p:nvSpPr>
        <p:spPr/>
        <p:txBody>
          <a:bodyPr/>
          <a:lstStyle/>
          <a:p>
            <a:pPr algn="ctr"/>
            <a:r>
              <a:rPr lang="en-US" dirty="0">
                <a:latin typeface="Acumin Pro" panose="020B0504020202020204" pitchFamily="34" charset="0"/>
              </a:rPr>
              <a:t>References</a:t>
            </a:r>
          </a:p>
        </p:txBody>
      </p:sp>
      <p:sp>
        <p:nvSpPr>
          <p:cNvPr id="3" name="Content Placeholder 2">
            <a:extLst>
              <a:ext uri="{FF2B5EF4-FFF2-40B4-BE49-F238E27FC236}">
                <a16:creationId xmlns:a16="http://schemas.microsoft.com/office/drawing/2014/main" id="{AEEA761A-E919-4A76-9B3C-1D72DD4F844C}"/>
              </a:ext>
            </a:extLst>
          </p:cNvPr>
          <p:cNvSpPr>
            <a:spLocks noGrp="1"/>
          </p:cNvSpPr>
          <p:nvPr>
            <p:ph idx="1"/>
          </p:nvPr>
        </p:nvSpPr>
        <p:spPr>
          <a:xfrm>
            <a:off x="838200" y="1315964"/>
            <a:ext cx="10515600" cy="5176911"/>
          </a:xfrm>
        </p:spPr>
        <p:txBody>
          <a:bodyPr>
            <a:noAutofit/>
          </a:bodyPr>
          <a:lstStyle/>
          <a:p>
            <a:pPr marL="0" indent="-457200">
              <a:lnSpc>
                <a:spcPct val="100000"/>
              </a:lnSpc>
              <a:buNone/>
            </a:pPr>
            <a:r>
              <a:rPr lang="en-US" sz="1600" i="1" dirty="0">
                <a:latin typeface="Acumin Pro" panose="020B0504020202020204" pitchFamily="34" charset="0"/>
              </a:rPr>
              <a:t>Jess Being ‘Mom’ to an Orphaned Lamb</a:t>
            </a:r>
            <a:r>
              <a:rPr lang="en-US" sz="1600" dirty="0">
                <a:latin typeface="Acumin Pro" panose="020B0504020202020204" pitchFamily="34" charset="0"/>
              </a:rPr>
              <a:t>. (n.d.). Libredd.it. https://libredd.it/r/AnimalsBeingMoms/comments/oc7g2z/jess_being_mom_to_an_orphaned_lamb/</a:t>
            </a:r>
            <a:endParaRPr lang="en-US" sz="1600" dirty="0">
              <a:effectLst/>
              <a:latin typeface="Acumin Pro" panose="020B0504020202020204" pitchFamily="34" charset="0"/>
            </a:endParaRPr>
          </a:p>
          <a:p>
            <a:pPr marL="0" indent="-457200">
              <a:lnSpc>
                <a:spcPct val="100000"/>
              </a:lnSpc>
              <a:buNone/>
            </a:pPr>
            <a:r>
              <a:rPr lang="en-US" sz="1600" dirty="0">
                <a:effectLst/>
                <a:latin typeface="Acumin Pro" panose="020B0504020202020204" pitchFamily="34" charset="0"/>
              </a:rPr>
              <a:t>Leitner, W. (2021, November 2). </a:t>
            </a:r>
            <a:r>
              <a:rPr lang="en-US" sz="1600" i="1" dirty="0">
                <a:effectLst/>
                <a:latin typeface="Acumin Pro" panose="020B0504020202020204" pitchFamily="34" charset="0"/>
              </a:rPr>
              <a:t>Doug Gottlieb says controversial Braves 'tomahawk chop' isn't offensive. </a:t>
            </a:r>
            <a:r>
              <a:rPr lang="en-US" sz="1600" dirty="0">
                <a:effectLst/>
                <a:latin typeface="Acumin Pro" panose="020B0504020202020204" pitchFamily="34" charset="0"/>
              </a:rPr>
              <a:t>FOX Sports Radio - The Doug Gottlieb Show. https://foxsports710.iheart.com/featured/the-doug-gottlieb-show/content/2021-11-02-doug-gottlieb-says-controversial-braves-tomahawk-chop-isnt-offensive/ </a:t>
            </a:r>
          </a:p>
          <a:p>
            <a:pPr marL="0" indent="-457200">
              <a:lnSpc>
                <a:spcPct val="100000"/>
              </a:lnSpc>
              <a:buNone/>
            </a:pPr>
            <a:r>
              <a:rPr lang="en-US" sz="1600" dirty="0" err="1">
                <a:latin typeface="Acumin Pro" panose="020B0504020202020204" pitchFamily="34" charset="0"/>
              </a:rPr>
              <a:t>Lemoncelli</a:t>
            </a:r>
            <a:r>
              <a:rPr lang="en-US" sz="1600" dirty="0">
                <a:latin typeface="Acumin Pro" panose="020B0504020202020204" pitchFamily="34" charset="0"/>
              </a:rPr>
              <a:t>, J. (2021, July 13). </a:t>
            </a:r>
            <a:r>
              <a:rPr lang="en-US" sz="1600" i="1" dirty="0">
                <a:latin typeface="Acumin Pro" panose="020B0504020202020204" pitchFamily="34" charset="0"/>
              </a:rPr>
              <a:t>Jeff </a:t>
            </a:r>
            <a:r>
              <a:rPr lang="en-US" sz="1600" i="1" dirty="0" err="1">
                <a:latin typeface="Acumin Pro" panose="020B0504020202020204" pitchFamily="34" charset="0"/>
              </a:rPr>
              <a:t>Passan</a:t>
            </a:r>
            <a:r>
              <a:rPr lang="en-US" sz="1600" i="1" dirty="0">
                <a:latin typeface="Acumin Pro" panose="020B0504020202020204" pitchFamily="34" charset="0"/>
              </a:rPr>
              <a:t> rips Stephen A. Smith over Shohei </a:t>
            </a:r>
            <a:r>
              <a:rPr lang="en-US" sz="1600" i="1" dirty="0" err="1">
                <a:latin typeface="Acumin Pro" panose="020B0504020202020204" pitchFamily="34" charset="0"/>
              </a:rPr>
              <a:t>Ohtani</a:t>
            </a:r>
            <a:r>
              <a:rPr lang="en-US" sz="1600" i="1" dirty="0">
                <a:latin typeface="Acumin Pro" panose="020B0504020202020204" pitchFamily="34" charset="0"/>
              </a:rPr>
              <a:t> comments in fiery 'first take’</a:t>
            </a:r>
            <a:r>
              <a:rPr lang="en-US" sz="1600" dirty="0">
                <a:latin typeface="Acumin Pro" panose="020B0504020202020204" pitchFamily="34" charset="0"/>
              </a:rPr>
              <a:t>. New York Post. https://nypost.com/2021/07/13/stephen-a-smiths-apology-on-first-take-after-shohei-ohtani-comments/ </a:t>
            </a:r>
            <a:endParaRPr lang="en-US" sz="1600" i="1" dirty="0">
              <a:effectLst/>
              <a:latin typeface="Acumin Pro" panose="020B0504020202020204" pitchFamily="34" charset="0"/>
            </a:endParaRPr>
          </a:p>
          <a:p>
            <a:pPr marL="0" indent="-457200">
              <a:lnSpc>
                <a:spcPct val="100000"/>
              </a:lnSpc>
              <a:buNone/>
            </a:pPr>
            <a:r>
              <a:rPr lang="en-US" sz="1600" i="1" dirty="0">
                <a:effectLst/>
                <a:latin typeface="Acumin Pro" panose="020B0504020202020204" pitchFamily="34" charset="0"/>
              </a:rPr>
              <a:t>Lion and Zebra drinking from watering hole</a:t>
            </a:r>
            <a:r>
              <a:rPr lang="en-US" sz="1600" dirty="0">
                <a:effectLst/>
                <a:latin typeface="Acumin Pro" panose="020B0504020202020204" pitchFamily="34" charset="0"/>
              </a:rPr>
              <a:t>. (n.d.). </a:t>
            </a:r>
            <a:r>
              <a:rPr lang="en-US" sz="1600" dirty="0" err="1">
                <a:effectLst/>
                <a:latin typeface="Acumin Pro" panose="020B0504020202020204" pitchFamily="34" charset="0"/>
              </a:rPr>
              <a:t>Imgur</a:t>
            </a:r>
            <a:r>
              <a:rPr lang="en-US" sz="1600" dirty="0">
                <a:effectLst/>
                <a:latin typeface="Acumin Pro" panose="020B0504020202020204" pitchFamily="34" charset="0"/>
              </a:rPr>
              <a:t>. https://i.imgur.com/VgBiW8p.jpg </a:t>
            </a:r>
          </a:p>
          <a:p>
            <a:pPr marL="0" indent="-457200">
              <a:lnSpc>
                <a:spcPct val="100000"/>
              </a:lnSpc>
              <a:buNone/>
            </a:pPr>
            <a:r>
              <a:rPr lang="en-US" sz="1600" dirty="0">
                <a:latin typeface="Acumin Pro" panose="020B0504020202020204" pitchFamily="34" charset="0"/>
              </a:rPr>
              <a:t>McDonald, S. (2021, July 12). </a:t>
            </a:r>
            <a:r>
              <a:rPr lang="en-US" sz="1600" i="1" dirty="0">
                <a:latin typeface="Acumin Pro" panose="020B0504020202020204" pitchFamily="34" charset="0"/>
              </a:rPr>
              <a:t>Video of Shohei </a:t>
            </a:r>
            <a:r>
              <a:rPr lang="en-US" sz="1600" i="1" dirty="0" err="1">
                <a:latin typeface="Acumin Pro" panose="020B0504020202020204" pitchFamily="34" charset="0"/>
              </a:rPr>
              <a:t>Ohtani</a:t>
            </a:r>
            <a:r>
              <a:rPr lang="en-US" sz="1600" i="1" dirty="0">
                <a:latin typeface="Acumin Pro" panose="020B0504020202020204" pitchFamily="34" charset="0"/>
              </a:rPr>
              <a:t> speaking only English resurfaces after Stephen A. Smith  comments.</a:t>
            </a:r>
            <a:r>
              <a:rPr lang="en-US" sz="1600" dirty="0">
                <a:latin typeface="Acumin Pro" panose="020B0504020202020204" pitchFamily="34" charset="0"/>
              </a:rPr>
              <a:t> Newsweek. https://www.newsweek.com/video-shohei-ohtani-speaking-only-english-resurfaces-after-stephen-smith-comments-1609029</a:t>
            </a:r>
            <a:endParaRPr lang="en-US" sz="1600" dirty="0">
              <a:effectLst/>
              <a:latin typeface="Acumin Pro" panose="020B0504020202020204" pitchFamily="34" charset="0"/>
            </a:endParaRPr>
          </a:p>
          <a:p>
            <a:pPr marL="0" indent="0">
              <a:lnSpc>
                <a:spcPct val="100000"/>
              </a:lnSpc>
              <a:buNone/>
            </a:pPr>
            <a:r>
              <a:rPr lang="en-US" sz="1600" dirty="0">
                <a:latin typeface="Acumin Pro" panose="020B0504020202020204" pitchFamily="34" charset="0"/>
              </a:rPr>
              <a:t>Nunn, L. (2015, November 17). </a:t>
            </a:r>
            <a:r>
              <a:rPr lang="en-US" sz="1600" i="1" dirty="0">
                <a:latin typeface="Acumin Pro" panose="020B0504020202020204" pitchFamily="34" charset="0"/>
              </a:rPr>
              <a:t>Got a French flag on your Facebook profile picture? Congratulations on your corporate white supremacy</a:t>
            </a:r>
            <a:r>
              <a:rPr lang="en-US" sz="1600" dirty="0">
                <a:latin typeface="Acumin Pro" panose="020B0504020202020204" pitchFamily="34" charset="0"/>
              </a:rPr>
              <a:t>. The Independent. https://www.independent.co.uk/voices/got-a-french-flag-on-your-facebook-profile-picture-congratulations-on-your-corporate-white-supremacy-a6736526.html </a:t>
            </a:r>
            <a:endParaRPr lang="en-US" sz="1600" dirty="0">
              <a:effectLst/>
              <a:latin typeface="Acumin Pro" panose="020B0504020202020204" pitchFamily="34" charset="0"/>
            </a:endParaRPr>
          </a:p>
          <a:p>
            <a:pPr marL="0" indent="0">
              <a:lnSpc>
                <a:spcPct val="100000"/>
              </a:lnSpc>
              <a:buNone/>
            </a:pPr>
            <a:r>
              <a:rPr lang="en-US" sz="1600" dirty="0" err="1">
                <a:effectLst/>
                <a:latin typeface="Acumin Pro" panose="020B0504020202020204" pitchFamily="34" charset="0"/>
              </a:rPr>
              <a:t>Odum</a:t>
            </a:r>
            <a:r>
              <a:rPr lang="en-US" sz="1600" dirty="0">
                <a:effectLst/>
                <a:latin typeface="Acumin Pro" panose="020B0504020202020204" pitchFamily="34" charset="0"/>
              </a:rPr>
              <a:t>, C. (2021, October 29). </a:t>
            </a:r>
            <a:r>
              <a:rPr lang="en-US" sz="1600" i="1" dirty="0">
                <a:effectLst/>
                <a:latin typeface="Acumin Pro" panose="020B0504020202020204" pitchFamily="34" charset="0"/>
              </a:rPr>
              <a:t>Braves bring chop to World Series</a:t>
            </a:r>
            <a:r>
              <a:rPr lang="en-US" sz="1600" dirty="0">
                <a:effectLst/>
                <a:latin typeface="Acumin Pro" panose="020B0504020202020204" pitchFamily="34" charset="0"/>
              </a:rPr>
              <a:t>. Indian Country Today. https://indiancountrytoday.com/news/braves-bring-chop-to-world-series</a:t>
            </a:r>
            <a:endParaRPr lang="en-US" sz="1600" dirty="0">
              <a:latin typeface="Acumin Pro" panose="020B0504020202020204" pitchFamily="34" charset="0"/>
            </a:endParaRPr>
          </a:p>
          <a:p>
            <a:pPr marL="0" indent="0">
              <a:lnSpc>
                <a:spcPct val="100000"/>
              </a:lnSpc>
              <a:buNone/>
            </a:pPr>
            <a:endParaRPr lang="en-US" sz="1600" dirty="0">
              <a:effectLst/>
              <a:latin typeface="Acumin Pro" panose="020B0504020202020204" pitchFamily="34" charset="0"/>
            </a:endParaRPr>
          </a:p>
          <a:p>
            <a:pPr marL="0" indent="0">
              <a:lnSpc>
                <a:spcPct val="100000"/>
              </a:lnSpc>
              <a:buNone/>
            </a:pPr>
            <a:endParaRPr lang="en-US" sz="1600" dirty="0"/>
          </a:p>
        </p:txBody>
      </p:sp>
    </p:spTree>
    <p:extLst>
      <p:ext uri="{BB962C8B-B14F-4D97-AF65-F5344CB8AC3E}">
        <p14:creationId xmlns:p14="http://schemas.microsoft.com/office/powerpoint/2010/main" val="124138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CFBC-6835-4483-92A0-5BEEEED519E0}"/>
              </a:ext>
            </a:extLst>
          </p:cNvPr>
          <p:cNvSpPr>
            <a:spLocks noGrp="1"/>
          </p:cNvSpPr>
          <p:nvPr>
            <p:ph type="title"/>
          </p:nvPr>
        </p:nvSpPr>
        <p:spPr/>
        <p:txBody>
          <a:bodyPr/>
          <a:lstStyle/>
          <a:p>
            <a:pPr algn="ctr"/>
            <a:r>
              <a:rPr lang="en-US" dirty="0">
                <a:latin typeface="Acumin Pro" panose="020B0504020202020204" pitchFamily="34" charset="0"/>
              </a:rPr>
              <a:t>References</a:t>
            </a:r>
            <a:r>
              <a:rPr lang="en-US" dirty="0"/>
              <a:t> </a:t>
            </a:r>
          </a:p>
        </p:txBody>
      </p:sp>
      <p:sp>
        <p:nvSpPr>
          <p:cNvPr id="3" name="Content Placeholder 2">
            <a:extLst>
              <a:ext uri="{FF2B5EF4-FFF2-40B4-BE49-F238E27FC236}">
                <a16:creationId xmlns:a16="http://schemas.microsoft.com/office/drawing/2014/main" id="{E7AD2D05-53D2-4856-9D47-FEDD20B549B7}"/>
              </a:ext>
            </a:extLst>
          </p:cNvPr>
          <p:cNvSpPr>
            <a:spLocks noGrp="1"/>
          </p:cNvSpPr>
          <p:nvPr>
            <p:ph idx="1"/>
          </p:nvPr>
        </p:nvSpPr>
        <p:spPr>
          <a:xfrm>
            <a:off x="838200" y="1350137"/>
            <a:ext cx="10515600" cy="4351338"/>
          </a:xfrm>
        </p:spPr>
        <p:txBody>
          <a:bodyPr>
            <a:noAutofit/>
          </a:bodyPr>
          <a:lstStyle/>
          <a:p>
            <a:pPr marL="0" indent="0">
              <a:lnSpc>
                <a:spcPct val="100000"/>
              </a:lnSpc>
              <a:buNone/>
            </a:pPr>
            <a:r>
              <a:rPr lang="en-US" sz="1600" dirty="0" err="1">
                <a:latin typeface="Acumin Pro" panose="020B0504020202020204" pitchFamily="34" charset="0"/>
              </a:rPr>
              <a:t>Raicu</a:t>
            </a:r>
            <a:r>
              <a:rPr lang="en-US" sz="1600" dirty="0">
                <a:latin typeface="Acumin Pro" panose="020B0504020202020204" pitchFamily="34" charset="0"/>
              </a:rPr>
              <a:t>, Irina. (2015, November 18). </a:t>
            </a:r>
            <a:r>
              <a:rPr lang="en-US" sz="1600" i="1" dirty="0">
                <a:latin typeface="Acumin Pro" panose="020B0504020202020204" pitchFamily="34" charset="0"/>
              </a:rPr>
              <a:t>Facebook and the French flag</a:t>
            </a:r>
            <a:r>
              <a:rPr lang="en-US" sz="1600" dirty="0">
                <a:latin typeface="Acumin Pro" panose="020B0504020202020204" pitchFamily="34" charset="0"/>
              </a:rPr>
              <a:t>. Markkula Center for Applied Ethics at Santa Clara University. https://www.scu.edu/ethics/focus-areas/internet-ethics/resources/facebook-and-the-french-flag/ </a:t>
            </a:r>
            <a:endParaRPr lang="en-US" sz="1600" dirty="0">
              <a:effectLst/>
              <a:latin typeface="Acumin Pro" panose="020B0504020202020204" pitchFamily="34" charset="0"/>
            </a:endParaRPr>
          </a:p>
          <a:p>
            <a:pPr marL="0" indent="0">
              <a:lnSpc>
                <a:spcPct val="100000"/>
              </a:lnSpc>
              <a:buNone/>
            </a:pPr>
            <a:r>
              <a:rPr lang="en-US" sz="1600" dirty="0" err="1">
                <a:effectLst/>
                <a:latin typeface="Acumin Pro" panose="020B0504020202020204" pitchFamily="34" charset="0"/>
              </a:rPr>
              <a:t>Tapp</a:t>
            </a:r>
            <a:r>
              <a:rPr lang="en-US" sz="1600" dirty="0">
                <a:effectLst/>
                <a:latin typeface="Acumin Pro" panose="020B0504020202020204" pitchFamily="34" charset="0"/>
              </a:rPr>
              <a:t>, T. (2021, July 12). </a:t>
            </a:r>
            <a:r>
              <a:rPr lang="en-US" sz="1600" i="1" dirty="0">
                <a:effectLst/>
                <a:latin typeface="Acumin Pro" panose="020B0504020202020204" pitchFamily="34" charset="0"/>
              </a:rPr>
              <a:t>Stephen A. Smith apologizes for saying Shohei </a:t>
            </a:r>
            <a:r>
              <a:rPr lang="en-US" sz="1600" i="1" dirty="0" err="1">
                <a:effectLst/>
                <a:latin typeface="Acumin Pro" panose="020B0504020202020204" pitchFamily="34" charset="0"/>
              </a:rPr>
              <a:t>Ohtani</a:t>
            </a:r>
            <a:r>
              <a:rPr lang="en-US" sz="1600" i="1" dirty="0">
                <a:effectLst/>
                <a:latin typeface="Acumin Pro" panose="020B0504020202020204" pitchFamily="34" charset="0"/>
              </a:rPr>
              <a:t> shouldn't be the face of baseball</a:t>
            </a:r>
            <a:r>
              <a:rPr lang="en-US" sz="1600" dirty="0">
                <a:effectLst/>
                <a:latin typeface="Acumin Pro" panose="020B0504020202020204" pitchFamily="34" charset="0"/>
              </a:rPr>
              <a:t>. Yahoo! https://www.yahoo.com/video/stephen-smith-apologizes-saying-shohei-001754434.html </a:t>
            </a:r>
          </a:p>
          <a:p>
            <a:pPr marL="0" indent="0">
              <a:lnSpc>
                <a:spcPct val="100000"/>
              </a:lnSpc>
              <a:buNone/>
            </a:pPr>
            <a:r>
              <a:rPr lang="en-US" sz="1600" dirty="0">
                <a:latin typeface="Acumin Pro" panose="020B0504020202020204" pitchFamily="34" charset="0"/>
              </a:rPr>
              <a:t>Terry Ellis, N. (2021, October 28). </a:t>
            </a:r>
            <a:r>
              <a:rPr lang="en-US" sz="1600" i="1" dirty="0">
                <a:latin typeface="Acumin Pro" panose="020B0504020202020204" pitchFamily="34" charset="0"/>
              </a:rPr>
              <a:t>'Dehumanizing' and 'racist.' Native leaders decry Braves' 'Tomahawk chop' ahead of World Series game in Atlanta</a:t>
            </a:r>
            <a:r>
              <a:rPr lang="en-US" sz="1600" dirty="0">
                <a:latin typeface="Acumin Pro" panose="020B0504020202020204" pitchFamily="34" charset="0"/>
              </a:rPr>
              <a:t>. CNN. from https://lite.cnn.com/en/article/h_3bbade32c60bca6ce726d18f9f77af17 </a:t>
            </a:r>
          </a:p>
          <a:p>
            <a:pPr marL="0" indent="0">
              <a:lnSpc>
                <a:spcPct val="100000"/>
              </a:lnSpc>
              <a:buNone/>
            </a:pPr>
            <a:r>
              <a:rPr lang="en-US" sz="1600" dirty="0" err="1">
                <a:latin typeface="Acumin Pro" panose="020B0504020202020204" pitchFamily="34" charset="0"/>
              </a:rPr>
              <a:t>Treisman</a:t>
            </a:r>
            <a:r>
              <a:rPr lang="en-US" sz="1600" dirty="0">
                <a:latin typeface="Acumin Pro" panose="020B0504020202020204" pitchFamily="34" charset="0"/>
              </a:rPr>
              <a:t>, R., &amp; Goldman, T. (2021, October 26). </a:t>
            </a:r>
            <a:r>
              <a:rPr lang="en-US" sz="1600" i="1" dirty="0">
                <a:latin typeface="Acumin Pro" panose="020B0504020202020204" pitchFamily="34" charset="0"/>
              </a:rPr>
              <a:t>Why some fans say the Braves vs. Astros World Series is a matchup of good vs. evil</a:t>
            </a:r>
            <a:r>
              <a:rPr lang="en-US" sz="1600" dirty="0">
                <a:latin typeface="Acumin Pro" panose="020B0504020202020204" pitchFamily="34" charset="0"/>
              </a:rPr>
              <a:t>. NPR. https://www.npr.org/2021/10/26/1049222003/world-series-preview-houston-astros-atlanta-braves </a:t>
            </a:r>
          </a:p>
          <a:p>
            <a:pPr marL="0" indent="0">
              <a:lnSpc>
                <a:spcPct val="100000"/>
              </a:lnSpc>
              <a:buNone/>
            </a:pPr>
            <a:r>
              <a:rPr lang="en-US" sz="1600" i="1" dirty="0">
                <a:effectLst/>
                <a:latin typeface="Acumin Pro" panose="020B0504020202020204" pitchFamily="34" charset="0"/>
              </a:rPr>
              <a:t>Unlikely friendship</a:t>
            </a:r>
            <a:r>
              <a:rPr lang="en-US" sz="1600" dirty="0">
                <a:effectLst/>
                <a:latin typeface="Acumin Pro" panose="020B0504020202020204" pitchFamily="34" charset="0"/>
              </a:rPr>
              <a:t>. (n.d.). </a:t>
            </a:r>
            <a:r>
              <a:rPr lang="en-US" sz="1600" dirty="0" err="1">
                <a:effectLst/>
                <a:latin typeface="Acumin Pro" panose="020B0504020202020204" pitchFamily="34" charset="0"/>
              </a:rPr>
              <a:t>Freekibble</a:t>
            </a:r>
            <a:r>
              <a:rPr lang="en-US" sz="1600" dirty="0">
                <a:effectLst/>
                <a:latin typeface="Acumin Pro" panose="020B0504020202020204" pitchFamily="34" charset="0"/>
              </a:rPr>
              <a:t>. https://www.freekibble.com/unlikely-friendships-44/ </a:t>
            </a:r>
            <a:endParaRPr lang="en-US" sz="1600" dirty="0">
              <a:latin typeface="Acumin Pro" panose="020B0504020202020204" pitchFamily="34" charset="0"/>
            </a:endParaRPr>
          </a:p>
          <a:p>
            <a:pPr marL="0" indent="0">
              <a:lnSpc>
                <a:spcPct val="100000"/>
              </a:lnSpc>
              <a:buNone/>
            </a:pPr>
            <a:r>
              <a:rPr lang="en-US" sz="1600" dirty="0">
                <a:latin typeface="Acumin Pro" panose="020B0504020202020204" pitchFamily="34" charset="0"/>
              </a:rPr>
              <a:t>Wagner, J. (2021, October 27). </a:t>
            </a:r>
            <a:r>
              <a:rPr lang="en-US" sz="1600" i="1" dirty="0">
                <a:latin typeface="Acumin Pro" panose="020B0504020202020204" pitchFamily="34" charset="0"/>
              </a:rPr>
              <a:t>M.L.B. and its Union Seek Common Ground as World Series starts</a:t>
            </a:r>
            <a:r>
              <a:rPr lang="en-US" sz="1600" dirty="0">
                <a:latin typeface="Acumin Pro" panose="020B0504020202020204" pitchFamily="34" charset="0"/>
              </a:rPr>
              <a:t>. The New York Times. https://www.nytimes.com/2021/10/27/sports/baseball/mlb-manfred-clark.html </a:t>
            </a:r>
          </a:p>
          <a:p>
            <a:pPr marL="0" indent="0">
              <a:lnSpc>
                <a:spcPct val="100000"/>
              </a:lnSpc>
              <a:buNone/>
            </a:pPr>
            <a:endParaRPr lang="en-US" sz="1600" dirty="0">
              <a:effectLst/>
              <a:latin typeface="Acumin Pro" panose="020B0504020202020204" pitchFamily="34" charset="0"/>
            </a:endParaRPr>
          </a:p>
          <a:p>
            <a:pPr marL="0" indent="0">
              <a:lnSpc>
                <a:spcPct val="100000"/>
              </a:lnSpc>
              <a:buNone/>
            </a:pPr>
            <a:endParaRPr lang="en-US" sz="1600" dirty="0"/>
          </a:p>
        </p:txBody>
      </p:sp>
    </p:spTree>
    <p:extLst>
      <p:ext uri="{BB962C8B-B14F-4D97-AF65-F5344CB8AC3E}">
        <p14:creationId xmlns:p14="http://schemas.microsoft.com/office/powerpoint/2010/main" val="1571681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CFBC-6835-4483-92A0-5BEEEED519E0}"/>
              </a:ext>
            </a:extLst>
          </p:cNvPr>
          <p:cNvSpPr>
            <a:spLocks noGrp="1"/>
          </p:cNvSpPr>
          <p:nvPr>
            <p:ph type="title"/>
          </p:nvPr>
        </p:nvSpPr>
        <p:spPr/>
        <p:txBody>
          <a:bodyPr/>
          <a:lstStyle/>
          <a:p>
            <a:pPr algn="ctr"/>
            <a:r>
              <a:rPr lang="en-US" dirty="0">
                <a:latin typeface="Acumin Pro" panose="020B0504020202020204" pitchFamily="34" charset="0"/>
              </a:rPr>
              <a:t>References</a:t>
            </a:r>
            <a:r>
              <a:rPr lang="en-US" dirty="0"/>
              <a:t> </a:t>
            </a:r>
          </a:p>
        </p:txBody>
      </p:sp>
      <p:sp>
        <p:nvSpPr>
          <p:cNvPr id="3" name="Content Placeholder 2">
            <a:extLst>
              <a:ext uri="{FF2B5EF4-FFF2-40B4-BE49-F238E27FC236}">
                <a16:creationId xmlns:a16="http://schemas.microsoft.com/office/drawing/2014/main" id="{E7AD2D05-53D2-4856-9D47-FEDD20B549B7}"/>
              </a:ext>
            </a:extLst>
          </p:cNvPr>
          <p:cNvSpPr>
            <a:spLocks noGrp="1"/>
          </p:cNvSpPr>
          <p:nvPr>
            <p:ph idx="1"/>
          </p:nvPr>
        </p:nvSpPr>
        <p:spPr>
          <a:xfrm>
            <a:off x="838200" y="1350137"/>
            <a:ext cx="10515600" cy="4351338"/>
          </a:xfrm>
        </p:spPr>
        <p:txBody>
          <a:bodyPr>
            <a:noAutofit/>
          </a:bodyPr>
          <a:lstStyle/>
          <a:p>
            <a:pPr marL="0" indent="0">
              <a:lnSpc>
                <a:spcPct val="100000"/>
              </a:lnSpc>
              <a:buNone/>
            </a:pPr>
            <a:r>
              <a:rPr lang="en-US" sz="1600" i="1" dirty="0">
                <a:effectLst/>
                <a:latin typeface="Acumin Pro" panose="020B0504020202020204" pitchFamily="34" charset="0"/>
              </a:rPr>
              <a:t>Who is stronger – a bear or a tiger? Predators in nature</a:t>
            </a:r>
            <a:r>
              <a:rPr lang="en-US" sz="1600" dirty="0">
                <a:effectLst/>
                <a:latin typeface="Acumin Pro" panose="020B0504020202020204" pitchFamily="34" charset="0"/>
              </a:rPr>
              <a:t>. (n.d.). https://eng.agromassidayu.com/kto-silnee-medved-ili-tigr-hishniki-v-prirode-news-720468 </a:t>
            </a:r>
            <a:endParaRPr lang="en-US" sz="1600" dirty="0">
              <a:latin typeface="Acumin Pro" panose="020B0504020202020204" pitchFamily="34" charset="0"/>
            </a:endParaRPr>
          </a:p>
          <a:p>
            <a:pPr marL="0" indent="0">
              <a:lnSpc>
                <a:spcPct val="100000"/>
              </a:lnSpc>
              <a:buNone/>
            </a:pPr>
            <a:r>
              <a:rPr lang="en-US" sz="1600" dirty="0">
                <a:effectLst/>
                <a:latin typeface="Acumin Pro" panose="020B0504020202020204" pitchFamily="34" charset="0"/>
              </a:rPr>
              <a:t>Wong, W. (2021, July 13). </a:t>
            </a:r>
            <a:r>
              <a:rPr lang="en-US" sz="1600" i="1" dirty="0">
                <a:effectLst/>
                <a:latin typeface="Acumin Pro" panose="020B0504020202020204" pitchFamily="34" charset="0"/>
              </a:rPr>
              <a:t>ESPN's Stephen A. Smith apologizes for criticizing Shohei </a:t>
            </a:r>
            <a:r>
              <a:rPr lang="en-US" sz="1600" i="1" dirty="0" err="1">
                <a:effectLst/>
                <a:latin typeface="Acumin Pro" panose="020B0504020202020204" pitchFamily="34" charset="0"/>
              </a:rPr>
              <a:t>Ohtani's</a:t>
            </a:r>
            <a:r>
              <a:rPr lang="en-US" sz="1600" i="1" dirty="0">
                <a:effectLst/>
                <a:latin typeface="Acumin Pro" panose="020B0504020202020204" pitchFamily="34" charset="0"/>
              </a:rPr>
              <a:t> use of interpreter</a:t>
            </a:r>
            <a:r>
              <a:rPr lang="en-US" sz="1600" dirty="0">
                <a:effectLst/>
                <a:latin typeface="Acumin Pro" panose="020B0504020202020204" pitchFamily="34" charset="0"/>
              </a:rPr>
              <a:t>. NBC News. https://www.nbcnews.com/news/us-news/espn-s-stephen-smith-apologizes-comments-about-shohei-ohtani-s-n1273794 </a:t>
            </a:r>
          </a:p>
          <a:p>
            <a:pPr marL="0" indent="0">
              <a:lnSpc>
                <a:spcPct val="100000"/>
              </a:lnSpc>
              <a:buNone/>
            </a:pPr>
            <a:endParaRPr lang="en-US" sz="1600" dirty="0">
              <a:effectLst/>
              <a:latin typeface="Acumin Pro" panose="020B0504020202020204" pitchFamily="34" charset="0"/>
            </a:endParaRPr>
          </a:p>
          <a:p>
            <a:pPr marL="0" indent="0">
              <a:lnSpc>
                <a:spcPct val="100000"/>
              </a:lnSpc>
              <a:buNone/>
            </a:pPr>
            <a:endParaRPr lang="en-US" sz="1600" dirty="0"/>
          </a:p>
        </p:txBody>
      </p:sp>
    </p:spTree>
    <p:extLst>
      <p:ext uri="{BB962C8B-B14F-4D97-AF65-F5344CB8AC3E}">
        <p14:creationId xmlns:p14="http://schemas.microsoft.com/office/powerpoint/2010/main" val="93870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77"/>
              </a:rPr>
              <a:t>A Denial mindset reflects a more limited capability for understanding and appropriately responding to cultural differences in values, beliefs, perceptions, emotional responses, and behaviors.</a:t>
            </a:r>
          </a:p>
          <a:p>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8" y="-52439"/>
            <a:ext cx="12187030"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111300" y="159571"/>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1. Denial</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2" name="Picture 1">
            <a:extLst>
              <a:ext uri="{FF2B5EF4-FFF2-40B4-BE49-F238E27FC236}">
                <a16:creationId xmlns:a16="http://schemas.microsoft.com/office/drawing/2014/main" id="{08E17033-4F3E-954B-8582-B1A6637FF444}"/>
              </a:ext>
            </a:extLst>
          </p:cNvPr>
          <p:cNvPicPr>
            <a:picLocks noChangeAspect="1"/>
          </p:cNvPicPr>
          <p:nvPr/>
        </p:nvPicPr>
        <p:blipFill>
          <a:blip r:embed="rId5"/>
          <a:stretch>
            <a:fillRect/>
          </a:stretch>
        </p:blipFill>
        <p:spPr>
          <a:xfrm>
            <a:off x="4116035" y="2824945"/>
            <a:ext cx="3565003" cy="2919600"/>
          </a:xfrm>
          <a:prstGeom prst="rect">
            <a:avLst/>
          </a:prstGeom>
        </p:spPr>
      </p:pic>
      <p:sp>
        <p:nvSpPr>
          <p:cNvPr id="9" name="TextBox 8">
            <a:extLst>
              <a:ext uri="{FF2B5EF4-FFF2-40B4-BE49-F238E27FC236}">
                <a16:creationId xmlns:a16="http://schemas.microsoft.com/office/drawing/2014/main" id="{15EAC38A-48FF-4FBB-8422-778C64922378}"/>
              </a:ext>
            </a:extLst>
          </p:cNvPr>
          <p:cNvSpPr txBox="1"/>
          <p:nvPr/>
        </p:nvSpPr>
        <p:spPr>
          <a:xfrm>
            <a:off x="4332157" y="5931183"/>
            <a:ext cx="3348881" cy="479298"/>
          </a:xfrm>
          <a:prstGeom prst="rect">
            <a:avLst/>
          </a:prstGeom>
          <a:noFill/>
        </p:spPr>
        <p:txBody>
          <a:bodyPr wrap="square" rtlCol="0">
            <a:spAutoFit/>
          </a:bodyPr>
          <a:lstStyle/>
          <a:p>
            <a:pPr marL="0" indent="-457200">
              <a:lnSpc>
                <a:spcPct val="100000"/>
              </a:lnSpc>
              <a:buNone/>
            </a:pPr>
            <a:r>
              <a:rPr lang="en-US" sz="800" dirty="0">
                <a:latin typeface="Acumin Pro" panose="020B0504020202020204" pitchFamily="34" charset="0"/>
              </a:rPr>
              <a:t>@willeecole. (n.d.). </a:t>
            </a:r>
            <a:r>
              <a:rPr lang="en-US" sz="800" i="1" dirty="0">
                <a:latin typeface="Acumin Pro" panose="020B0504020202020204" pitchFamily="34" charset="0"/>
              </a:rPr>
              <a:t>Dog Ignoring Playful Kitten</a:t>
            </a:r>
            <a:r>
              <a:rPr lang="en-US" sz="800" dirty="0">
                <a:latin typeface="Acumin Pro" panose="020B0504020202020204" pitchFamily="34" charset="0"/>
              </a:rPr>
              <a:t>. </a:t>
            </a:r>
            <a:r>
              <a:rPr lang="en-US" sz="800" dirty="0" err="1">
                <a:latin typeface="Acumin Pro" panose="020B0504020202020204" pitchFamily="34" charset="0"/>
              </a:rPr>
              <a:t>Dreamstime</a:t>
            </a:r>
            <a:r>
              <a:rPr lang="en-US" sz="800" dirty="0">
                <a:latin typeface="Acumin Pro" panose="020B0504020202020204" pitchFamily="34" charset="0"/>
              </a:rPr>
              <a:t>. https://www.dreamstime.com/royalty-free-stock-images-dog-ignoring-playful-kitten-image7522639</a:t>
            </a:r>
          </a:p>
        </p:txBody>
      </p:sp>
    </p:spTree>
    <p:extLst>
      <p:ext uri="{BB962C8B-B14F-4D97-AF65-F5344CB8AC3E}">
        <p14:creationId xmlns:p14="http://schemas.microsoft.com/office/powerpoint/2010/main" val="229203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77"/>
              </a:rPr>
              <a:t>Within Polarization, cultural differences are often seen as divisive and threatening to one’s own “way of doing things.” When Polarization is present in an organization, diversity typically feels uncomfortable.</a:t>
            </a:r>
          </a:p>
          <a:p>
            <a:pPr marL="0" indent="0">
              <a:buNone/>
            </a:pPr>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9" name="Picture 8">
            <a:extLst>
              <a:ext uri="{FF2B5EF4-FFF2-40B4-BE49-F238E27FC236}">
                <a16:creationId xmlns:a16="http://schemas.microsoft.com/office/drawing/2014/main" id="{CD8FECE0-3C68-7B4E-942D-787791AD6866}"/>
              </a:ext>
            </a:extLst>
          </p:cNvPr>
          <p:cNvPicPr>
            <a:picLocks noChangeAspect="1"/>
          </p:cNvPicPr>
          <p:nvPr/>
        </p:nvPicPr>
        <p:blipFill>
          <a:blip r:embed="rId4"/>
          <a:stretch>
            <a:fillRect/>
          </a:stretch>
        </p:blipFill>
        <p:spPr>
          <a:xfrm>
            <a:off x="3568313" y="2353329"/>
            <a:ext cx="4836139" cy="3824278"/>
          </a:xfrm>
          <a:prstGeom prst="rect">
            <a:avLst/>
          </a:prstGeom>
        </p:spPr>
      </p:pic>
      <p:sp>
        <p:nvSpPr>
          <p:cNvPr id="2" name="TextBox 1">
            <a:extLst>
              <a:ext uri="{FF2B5EF4-FFF2-40B4-BE49-F238E27FC236}">
                <a16:creationId xmlns:a16="http://schemas.microsoft.com/office/drawing/2014/main" id="{39D51327-DA14-4E98-A31C-85FDDA349071}"/>
              </a:ext>
            </a:extLst>
          </p:cNvPr>
          <p:cNvSpPr txBox="1"/>
          <p:nvPr/>
        </p:nvSpPr>
        <p:spPr>
          <a:xfrm>
            <a:off x="3568313" y="6211973"/>
            <a:ext cx="4836139" cy="553998"/>
          </a:xfrm>
          <a:prstGeom prst="rect">
            <a:avLst/>
          </a:prstGeom>
          <a:noFill/>
        </p:spPr>
        <p:txBody>
          <a:bodyPr wrap="square" rtlCol="0">
            <a:spAutoFit/>
          </a:bodyPr>
          <a:lstStyle/>
          <a:p>
            <a:pPr marL="0" indent="0">
              <a:lnSpc>
                <a:spcPct val="100000"/>
              </a:lnSpc>
              <a:buNone/>
            </a:pPr>
            <a:r>
              <a:rPr lang="en-US" sz="1000" i="1" dirty="0">
                <a:effectLst/>
                <a:latin typeface="Acumin Pro" panose="020B0504020202020204" pitchFamily="34" charset="0"/>
              </a:rPr>
              <a:t>Who is stronger – a bear or a tiger? Predators in nature</a:t>
            </a:r>
            <a:r>
              <a:rPr lang="en-US" sz="1000" dirty="0">
                <a:effectLst/>
                <a:latin typeface="Acumin Pro" panose="020B0504020202020204" pitchFamily="34" charset="0"/>
              </a:rPr>
              <a:t>. (n.d.). https://eng.agromassidayu.com/kto-silnee-medved-ili-tigr-hishniki-v-prirode-news-720468 </a:t>
            </a:r>
            <a:endParaRPr lang="en-US" sz="1000" dirty="0">
              <a:latin typeface="Acumin Pro" panose="020B0504020202020204" pitchFamily="34" charset="0"/>
            </a:endParaRPr>
          </a:p>
        </p:txBody>
      </p:sp>
      <p:grpSp>
        <p:nvGrpSpPr>
          <p:cNvPr id="11" name="Group 10">
            <a:extLst>
              <a:ext uri="{FF2B5EF4-FFF2-40B4-BE49-F238E27FC236}">
                <a16:creationId xmlns:a16="http://schemas.microsoft.com/office/drawing/2014/main" id="{CC2952CD-2FE7-B99D-5CD8-11CD404A8DEE}"/>
              </a:ext>
            </a:extLst>
          </p:cNvPr>
          <p:cNvGrpSpPr/>
          <p:nvPr/>
        </p:nvGrpSpPr>
        <p:grpSpPr>
          <a:xfrm>
            <a:off x="4968" y="-52439"/>
            <a:ext cx="12187030" cy="925830"/>
            <a:chOff x="-1" y="0"/>
            <a:chExt cx="12187723" cy="926245"/>
          </a:xfrm>
        </p:grpSpPr>
        <p:sp>
          <p:nvSpPr>
            <p:cNvPr id="12" name="Rectangle 11">
              <a:extLst>
                <a:ext uri="{FF2B5EF4-FFF2-40B4-BE49-F238E27FC236}">
                  <a16:creationId xmlns:a16="http://schemas.microsoft.com/office/drawing/2014/main" id="{9195392C-D6A2-E001-4E96-3BCC77A1A9B6}"/>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lowchart: Manual Input 7">
              <a:extLst>
                <a:ext uri="{FF2B5EF4-FFF2-40B4-BE49-F238E27FC236}">
                  <a16:creationId xmlns:a16="http://schemas.microsoft.com/office/drawing/2014/main" id="{3142DADC-333B-8C46-225C-9D500FB85EFC}"/>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32416105-D202-0645-84F1-C138917B02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5" name="Text Box 2">
              <a:extLst>
                <a:ext uri="{FF2B5EF4-FFF2-40B4-BE49-F238E27FC236}">
                  <a16:creationId xmlns:a16="http://schemas.microsoft.com/office/drawing/2014/main" id="{0E4BD89C-A760-FDE7-8BFB-1CCB7B2522C4}"/>
                </a:ext>
              </a:extLst>
            </p:cNvPr>
            <p:cNvSpPr txBox="1">
              <a:spLocks noChangeArrowheads="1"/>
            </p:cNvSpPr>
            <p:nvPr/>
          </p:nvSpPr>
          <p:spPr bwMode="auto">
            <a:xfrm>
              <a:off x="4111300" y="159571"/>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2. Polarization</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1383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10515600" cy="5064152"/>
          </a:xfrm>
        </p:spPr>
        <p:txBody>
          <a:bodyPr>
            <a:noAutofit/>
          </a:bodyPr>
          <a:lstStyle/>
          <a:p>
            <a:pPr marL="0" indent="0">
              <a:buNone/>
            </a:pPr>
            <a:r>
              <a:rPr lang="en-US" sz="2400" dirty="0">
                <a:latin typeface="Acumin Pro" panose="020B0504020202020204" pitchFamily="34" charset="77"/>
              </a:rPr>
              <a:t>Minimization highlights commonalities in both human similarity (basic needs) and universalism (universal values and principles) that can mask deep, impactful cultural differences.</a:t>
            </a:r>
          </a:p>
          <a:p>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9" name="Picture 8">
            <a:extLst>
              <a:ext uri="{FF2B5EF4-FFF2-40B4-BE49-F238E27FC236}">
                <a16:creationId xmlns:a16="http://schemas.microsoft.com/office/drawing/2014/main" id="{B0BD84BB-FAE6-714D-B81D-D8329C137C61}"/>
              </a:ext>
            </a:extLst>
          </p:cNvPr>
          <p:cNvPicPr>
            <a:picLocks noChangeAspect="1"/>
          </p:cNvPicPr>
          <p:nvPr/>
        </p:nvPicPr>
        <p:blipFill>
          <a:blip r:embed="rId4"/>
          <a:stretch>
            <a:fillRect/>
          </a:stretch>
        </p:blipFill>
        <p:spPr>
          <a:xfrm>
            <a:off x="3845426" y="2744995"/>
            <a:ext cx="4849792" cy="3078544"/>
          </a:xfrm>
          <a:prstGeom prst="rect">
            <a:avLst/>
          </a:prstGeom>
        </p:spPr>
      </p:pic>
      <p:sp>
        <p:nvSpPr>
          <p:cNvPr id="2" name="TextBox 1">
            <a:extLst>
              <a:ext uri="{FF2B5EF4-FFF2-40B4-BE49-F238E27FC236}">
                <a16:creationId xmlns:a16="http://schemas.microsoft.com/office/drawing/2014/main" id="{E576C2C6-CD4B-46BD-808A-DFF8EEE24E6A}"/>
              </a:ext>
            </a:extLst>
          </p:cNvPr>
          <p:cNvSpPr txBox="1"/>
          <p:nvPr/>
        </p:nvSpPr>
        <p:spPr>
          <a:xfrm>
            <a:off x="3746125" y="5917638"/>
            <a:ext cx="5048394" cy="400110"/>
          </a:xfrm>
          <a:prstGeom prst="rect">
            <a:avLst/>
          </a:prstGeom>
          <a:noFill/>
        </p:spPr>
        <p:txBody>
          <a:bodyPr wrap="square" rtlCol="0">
            <a:spAutoFit/>
          </a:bodyPr>
          <a:lstStyle/>
          <a:p>
            <a:pPr marL="0" indent="-457200">
              <a:lnSpc>
                <a:spcPct val="100000"/>
              </a:lnSpc>
              <a:buNone/>
            </a:pPr>
            <a:r>
              <a:rPr lang="en-US" sz="1000" i="1" dirty="0">
                <a:effectLst/>
                <a:latin typeface="Acumin Pro" panose="020B0504020202020204" pitchFamily="34" charset="0"/>
              </a:rPr>
              <a:t>Lion and Zebra drinking from watering hole</a:t>
            </a:r>
            <a:r>
              <a:rPr lang="en-US" sz="1000" dirty="0">
                <a:effectLst/>
                <a:latin typeface="Acumin Pro" panose="020B0504020202020204" pitchFamily="34" charset="0"/>
              </a:rPr>
              <a:t>. (n.d.). </a:t>
            </a:r>
            <a:r>
              <a:rPr lang="en-US" sz="1000" dirty="0" err="1">
                <a:effectLst/>
                <a:latin typeface="Acumin Pro" panose="020B0504020202020204" pitchFamily="34" charset="0"/>
              </a:rPr>
              <a:t>Imgur</a:t>
            </a:r>
            <a:r>
              <a:rPr lang="en-US" sz="1000" dirty="0">
                <a:effectLst/>
                <a:latin typeface="Acumin Pro" panose="020B0504020202020204" pitchFamily="34" charset="0"/>
              </a:rPr>
              <a:t>. https://i.imgur.com/VgBiW8p.jpg </a:t>
            </a:r>
          </a:p>
        </p:txBody>
      </p:sp>
      <p:grpSp>
        <p:nvGrpSpPr>
          <p:cNvPr id="11" name="Group 10">
            <a:extLst>
              <a:ext uri="{FF2B5EF4-FFF2-40B4-BE49-F238E27FC236}">
                <a16:creationId xmlns:a16="http://schemas.microsoft.com/office/drawing/2014/main" id="{62CDA376-D75C-A41D-252E-FABE9D7996BF}"/>
              </a:ext>
            </a:extLst>
          </p:cNvPr>
          <p:cNvGrpSpPr/>
          <p:nvPr/>
        </p:nvGrpSpPr>
        <p:grpSpPr>
          <a:xfrm>
            <a:off x="4968" y="-52439"/>
            <a:ext cx="12187030" cy="925830"/>
            <a:chOff x="-1" y="0"/>
            <a:chExt cx="12187723" cy="926245"/>
          </a:xfrm>
        </p:grpSpPr>
        <p:sp>
          <p:nvSpPr>
            <p:cNvPr id="12" name="Rectangle 11">
              <a:extLst>
                <a:ext uri="{FF2B5EF4-FFF2-40B4-BE49-F238E27FC236}">
                  <a16:creationId xmlns:a16="http://schemas.microsoft.com/office/drawing/2014/main" id="{6982DE25-0632-4919-E658-C9EBA97CB3DD}"/>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lowchart: Manual Input 7">
              <a:extLst>
                <a:ext uri="{FF2B5EF4-FFF2-40B4-BE49-F238E27FC236}">
                  <a16:creationId xmlns:a16="http://schemas.microsoft.com/office/drawing/2014/main" id="{07D9F905-F758-E8ED-43ED-C559993B86F9}"/>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5F4C82A4-B4AE-007B-FAFD-B46CF082B2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5" name="Text Box 2">
              <a:extLst>
                <a:ext uri="{FF2B5EF4-FFF2-40B4-BE49-F238E27FC236}">
                  <a16:creationId xmlns:a16="http://schemas.microsoft.com/office/drawing/2014/main" id="{5159E896-E825-39A4-F5AD-48FB4D7DFC84}"/>
                </a:ext>
              </a:extLst>
            </p:cNvPr>
            <p:cNvSpPr txBox="1">
              <a:spLocks noChangeArrowheads="1"/>
            </p:cNvSpPr>
            <p:nvPr/>
          </p:nvSpPr>
          <p:spPr bwMode="auto">
            <a:xfrm>
              <a:off x="4111300" y="159571"/>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3. Minimization</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6903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4"/>
            <a:ext cx="10515600" cy="5744545"/>
          </a:xfrm>
        </p:spPr>
        <p:txBody>
          <a:bodyPr>
            <a:noAutofit/>
          </a:bodyPr>
          <a:lstStyle/>
          <a:p>
            <a:pPr marL="0" indent="0">
              <a:buNone/>
            </a:pPr>
            <a:r>
              <a:rPr lang="en-US" sz="2400" dirty="0">
                <a:latin typeface="Acumin Pro" panose="020B0504020202020204" pitchFamily="34" charset="77"/>
              </a:rPr>
              <a:t>In Acceptance, individuals and organizations recognize and appreciate patterns of cultural differences and commonalities in their own and other cultures. In the Acceptance orientation, people are curious to learn how values and behaviors makes sense within different cultural communities.</a:t>
            </a:r>
          </a:p>
          <a:p>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9" name="TextBox 8">
            <a:extLst>
              <a:ext uri="{FF2B5EF4-FFF2-40B4-BE49-F238E27FC236}">
                <a16:creationId xmlns:a16="http://schemas.microsoft.com/office/drawing/2014/main" id="{225213A9-4092-4E1B-BA82-2A4153324B58}"/>
              </a:ext>
            </a:extLst>
          </p:cNvPr>
          <p:cNvSpPr txBox="1"/>
          <p:nvPr/>
        </p:nvSpPr>
        <p:spPr>
          <a:xfrm>
            <a:off x="3212443" y="6388131"/>
            <a:ext cx="3691728" cy="411395"/>
          </a:xfrm>
          <a:prstGeom prst="rect">
            <a:avLst/>
          </a:prstGeom>
          <a:noFill/>
        </p:spPr>
        <p:txBody>
          <a:bodyPr wrap="square" rtlCol="0">
            <a:spAutoFit/>
          </a:bodyPr>
          <a:lstStyle/>
          <a:p>
            <a:pPr marL="0" marR="0">
              <a:lnSpc>
                <a:spcPct val="107000"/>
              </a:lnSpc>
              <a:spcBef>
                <a:spcPts val="0"/>
              </a:spcBef>
              <a:spcAft>
                <a:spcPts val="800"/>
              </a:spcAft>
            </a:pPr>
            <a:r>
              <a:rPr lang="en-US" sz="1000" i="1" dirty="0">
                <a:effectLst/>
                <a:latin typeface="Acumin Pro" panose="020B0504020202020204" pitchFamily="34" charset="0"/>
                <a:ea typeface="Calibri" panose="020F0502020204030204" pitchFamily="34" charset="0"/>
                <a:cs typeface="Times New Roman" panose="02020603050405020304" pitchFamily="18" charset="0"/>
              </a:rPr>
              <a:t>Unlikely friendship. (n.d.). </a:t>
            </a:r>
            <a:r>
              <a:rPr lang="en-US" sz="1000" i="1" dirty="0" err="1">
                <a:effectLst/>
                <a:latin typeface="Acumin Pro" panose="020B0504020202020204" pitchFamily="34" charset="0"/>
                <a:ea typeface="Calibri" panose="020F0502020204030204" pitchFamily="34" charset="0"/>
                <a:cs typeface="Times New Roman" panose="02020603050405020304" pitchFamily="18" charset="0"/>
              </a:rPr>
              <a:t>Freekibble</a:t>
            </a:r>
            <a:r>
              <a:rPr lang="en-US" sz="1000" i="1" dirty="0">
                <a:effectLst/>
                <a:latin typeface="Acumin Pro" panose="020B0504020202020204" pitchFamily="34" charset="0"/>
                <a:ea typeface="Calibri" panose="020F0502020204030204" pitchFamily="34" charset="0"/>
                <a:cs typeface="Times New Roman" panose="02020603050405020304" pitchFamily="18" charset="0"/>
              </a:rPr>
              <a:t>. https://www.freekibble.com/unlikely-friendships-44/ </a:t>
            </a:r>
          </a:p>
        </p:txBody>
      </p:sp>
      <p:pic>
        <p:nvPicPr>
          <p:cNvPr id="1026" name="Picture 2">
            <a:extLst>
              <a:ext uri="{FF2B5EF4-FFF2-40B4-BE49-F238E27FC236}">
                <a16:creationId xmlns:a16="http://schemas.microsoft.com/office/drawing/2014/main" id="{7BC5DA6A-345F-F908-F095-3C26D9A687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791" y="2637931"/>
            <a:ext cx="3691728" cy="36917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511D254-D85D-C6DD-9EBA-832BF37423E1}"/>
              </a:ext>
            </a:extLst>
          </p:cNvPr>
          <p:cNvGrpSpPr/>
          <p:nvPr/>
        </p:nvGrpSpPr>
        <p:grpSpPr>
          <a:xfrm>
            <a:off x="4968" y="-52439"/>
            <a:ext cx="12187030" cy="925830"/>
            <a:chOff x="-1" y="0"/>
            <a:chExt cx="12187723" cy="926245"/>
          </a:xfrm>
        </p:grpSpPr>
        <p:sp>
          <p:nvSpPr>
            <p:cNvPr id="11" name="Rectangle 10">
              <a:extLst>
                <a:ext uri="{FF2B5EF4-FFF2-40B4-BE49-F238E27FC236}">
                  <a16:creationId xmlns:a16="http://schemas.microsoft.com/office/drawing/2014/main" id="{69A17A76-A9E3-4012-1102-C0A963C9B41D}"/>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lowchart: Manual Input 7">
              <a:extLst>
                <a:ext uri="{FF2B5EF4-FFF2-40B4-BE49-F238E27FC236}">
                  <a16:creationId xmlns:a16="http://schemas.microsoft.com/office/drawing/2014/main" id="{980C5F68-8E5F-2776-635D-FB30403E63FC}"/>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 name="Picture 12">
              <a:extLst>
                <a:ext uri="{FF2B5EF4-FFF2-40B4-BE49-F238E27FC236}">
                  <a16:creationId xmlns:a16="http://schemas.microsoft.com/office/drawing/2014/main" id="{132721C8-85A6-935B-1DF0-E765B81132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4" name="Text Box 2">
              <a:extLst>
                <a:ext uri="{FF2B5EF4-FFF2-40B4-BE49-F238E27FC236}">
                  <a16:creationId xmlns:a16="http://schemas.microsoft.com/office/drawing/2014/main" id="{46230F8B-E6EA-7F1D-4B56-1154B7FDF63D}"/>
                </a:ext>
              </a:extLst>
            </p:cNvPr>
            <p:cNvSpPr txBox="1">
              <a:spLocks noChangeArrowheads="1"/>
            </p:cNvSpPr>
            <p:nvPr/>
          </p:nvSpPr>
          <p:spPr bwMode="auto">
            <a:xfrm>
              <a:off x="4111300" y="159571"/>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4. Acceptance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589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6" y="1113455"/>
            <a:ext cx="10722761" cy="5064152"/>
          </a:xfrm>
        </p:spPr>
        <p:txBody>
          <a:bodyPr>
            <a:noAutofit/>
          </a:bodyPr>
          <a:lstStyle/>
          <a:p>
            <a:pPr marL="0" indent="0">
              <a:buNone/>
            </a:pPr>
            <a:r>
              <a:rPr lang="en-US" sz="2400" dirty="0">
                <a:latin typeface="Acumin Pro" panose="020B0504020202020204" pitchFamily="34" charset="77"/>
              </a:rPr>
              <a:t>An Adaptation orientation consists of both shifting your cultural perspective and changing behavior in authentic and culturally appropriate ways. Adaptation enables people to negotiate in complex situations who can/will accommodate others. </a:t>
            </a:r>
          </a:p>
          <a:p>
            <a:endParaRPr lang="en-US" sz="2400" dirty="0">
              <a:latin typeface="Acumin Pro" panose="020B0504020202020204" pitchFamily="34" charset="77"/>
            </a:endParaRPr>
          </a:p>
          <a:p>
            <a:endParaRPr lang="en-US" sz="2400" dirty="0">
              <a:latin typeface="Acumin Pro" panose="020B0504020202020204" pitchFamily="34" charset="77"/>
            </a:endParaRPr>
          </a:p>
          <a:p>
            <a:endParaRPr lang="en-US" sz="2400" dirty="0">
              <a:latin typeface="Acumin Pro" panose="020B0504020202020204" pitchFamily="34" charset="77"/>
            </a:endParaRPr>
          </a:p>
        </p:txBody>
      </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9" name="Picture 8">
            <a:extLst>
              <a:ext uri="{FF2B5EF4-FFF2-40B4-BE49-F238E27FC236}">
                <a16:creationId xmlns:a16="http://schemas.microsoft.com/office/drawing/2014/main" id="{5F1CF7D5-B50D-DE41-A39D-5883E0119CFE}"/>
              </a:ext>
            </a:extLst>
          </p:cNvPr>
          <p:cNvPicPr>
            <a:picLocks noChangeAspect="1"/>
          </p:cNvPicPr>
          <p:nvPr/>
        </p:nvPicPr>
        <p:blipFill>
          <a:blip r:embed="rId4"/>
          <a:stretch>
            <a:fillRect/>
          </a:stretch>
        </p:blipFill>
        <p:spPr>
          <a:xfrm>
            <a:off x="3299791" y="2646031"/>
            <a:ext cx="5254906" cy="3098514"/>
          </a:xfrm>
          <a:prstGeom prst="rect">
            <a:avLst/>
          </a:prstGeom>
        </p:spPr>
      </p:pic>
      <p:sp>
        <p:nvSpPr>
          <p:cNvPr id="2" name="TextBox 1">
            <a:extLst>
              <a:ext uri="{FF2B5EF4-FFF2-40B4-BE49-F238E27FC236}">
                <a16:creationId xmlns:a16="http://schemas.microsoft.com/office/drawing/2014/main" id="{595B53C8-3020-4770-8DFD-C624CD77B52A}"/>
              </a:ext>
            </a:extLst>
          </p:cNvPr>
          <p:cNvSpPr txBox="1"/>
          <p:nvPr/>
        </p:nvSpPr>
        <p:spPr>
          <a:xfrm>
            <a:off x="3299791" y="5761817"/>
            <a:ext cx="5254906" cy="576055"/>
          </a:xfrm>
          <a:prstGeom prst="rect">
            <a:avLst/>
          </a:prstGeom>
          <a:noFill/>
        </p:spPr>
        <p:txBody>
          <a:bodyPr wrap="square" rtlCol="0">
            <a:spAutoFit/>
          </a:bodyPr>
          <a:lstStyle/>
          <a:p>
            <a:pPr marL="0" indent="-457200">
              <a:lnSpc>
                <a:spcPct val="100000"/>
              </a:lnSpc>
              <a:buNone/>
            </a:pPr>
            <a:r>
              <a:rPr lang="en-US" sz="1000" i="1" dirty="0">
                <a:latin typeface="Acumin Pro" panose="020B0504020202020204" pitchFamily="34" charset="0"/>
              </a:rPr>
              <a:t>Jess Being ‘Mom’ to an Orphaned Lamb</a:t>
            </a:r>
            <a:r>
              <a:rPr lang="en-US" sz="1000" dirty="0">
                <a:latin typeface="Acumin Pro" panose="020B0504020202020204" pitchFamily="34" charset="0"/>
              </a:rPr>
              <a:t>. (n.d.). Libredd.it. https://libredd.it/r/AnimalsBeingMoms/comments/oc7g2z/jess_being_mom_to_an_orphaned_lamb/</a:t>
            </a:r>
            <a:endParaRPr lang="en-US" sz="1000" dirty="0">
              <a:effectLst/>
              <a:latin typeface="Acumin Pro" panose="020B0504020202020204" pitchFamily="34" charset="0"/>
            </a:endParaRPr>
          </a:p>
        </p:txBody>
      </p:sp>
      <p:grpSp>
        <p:nvGrpSpPr>
          <p:cNvPr id="11" name="Group 10">
            <a:extLst>
              <a:ext uri="{FF2B5EF4-FFF2-40B4-BE49-F238E27FC236}">
                <a16:creationId xmlns:a16="http://schemas.microsoft.com/office/drawing/2014/main" id="{CAF18576-415C-0B37-819B-B07269A66CC1}"/>
              </a:ext>
            </a:extLst>
          </p:cNvPr>
          <p:cNvGrpSpPr/>
          <p:nvPr/>
        </p:nvGrpSpPr>
        <p:grpSpPr>
          <a:xfrm>
            <a:off x="4968" y="-52439"/>
            <a:ext cx="12187030" cy="925830"/>
            <a:chOff x="-1" y="0"/>
            <a:chExt cx="12187723" cy="926245"/>
          </a:xfrm>
        </p:grpSpPr>
        <p:sp>
          <p:nvSpPr>
            <p:cNvPr id="12" name="Rectangle 11">
              <a:extLst>
                <a:ext uri="{FF2B5EF4-FFF2-40B4-BE49-F238E27FC236}">
                  <a16:creationId xmlns:a16="http://schemas.microsoft.com/office/drawing/2014/main" id="{269054A5-BE82-1274-9565-A74DD68107D3}"/>
                </a:ext>
              </a:extLst>
            </p:cNvPr>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lowchart: Manual Input 7">
              <a:extLst>
                <a:ext uri="{FF2B5EF4-FFF2-40B4-BE49-F238E27FC236}">
                  <a16:creationId xmlns:a16="http://schemas.microsoft.com/office/drawing/2014/main" id="{86028B5B-0C88-CDED-BFE3-1FC3174BE1BC}"/>
                </a:ext>
              </a:extLst>
            </p:cNvPr>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4EB4919F-B3C4-FF04-06F9-E7E33858B2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5" name="Text Box 2">
              <a:extLst>
                <a:ext uri="{FF2B5EF4-FFF2-40B4-BE49-F238E27FC236}">
                  <a16:creationId xmlns:a16="http://schemas.microsoft.com/office/drawing/2014/main" id="{65EEB653-9D04-8DB2-E78F-41B9441BFD3A}"/>
                </a:ext>
              </a:extLst>
            </p:cNvPr>
            <p:cNvSpPr txBox="1">
              <a:spLocks noChangeArrowheads="1"/>
            </p:cNvSpPr>
            <p:nvPr/>
          </p:nvSpPr>
          <p:spPr bwMode="auto">
            <a:xfrm>
              <a:off x="4111300" y="159571"/>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5. Acceptance</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7256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6" y="1113455"/>
            <a:ext cx="10722761" cy="5064152"/>
          </a:xfrm>
        </p:spPr>
        <p:txBody>
          <a:bodyPr>
            <a:noAutofit/>
          </a:bodyPr>
          <a:lstStyle/>
          <a:p>
            <a:pPr marL="0" indent="0">
              <a:buNone/>
            </a:pPr>
            <a:r>
              <a:rPr lang="en-US" sz="2400" dirty="0">
                <a:latin typeface="Acumin Pro" panose="020B0504020202020204" pitchFamily="34" charset="77"/>
              </a:rPr>
              <a:t>What people find good and right within each stage of the IDC.</a:t>
            </a:r>
          </a:p>
          <a:p>
            <a:endParaRPr lang="en-US" sz="2400" dirty="0">
              <a:latin typeface="Acumin Pro" panose="020B0504020202020204" pitchFamily="34" charset="77"/>
            </a:endParaRPr>
          </a:p>
          <a:p>
            <a:endParaRPr lang="en-US" sz="2400" dirty="0">
              <a:latin typeface="Acumin Pro" panose="020B0504020202020204" pitchFamily="34" charset="77"/>
            </a:endParaRPr>
          </a:p>
        </p:txBody>
      </p:sp>
      <p:grpSp>
        <p:nvGrpSpPr>
          <p:cNvPr id="4" name="Group 3"/>
          <p:cNvGrpSpPr/>
          <p:nvPr/>
        </p:nvGrpSpPr>
        <p:grpSpPr>
          <a:xfrm>
            <a:off x="4968" y="-52439"/>
            <a:ext cx="12640266" cy="925830"/>
            <a:chOff x="-1" y="0"/>
            <a:chExt cx="12640984"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5007298" y="125959"/>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dirty="0">
                  <a:solidFill>
                    <a:schemeClr val="bg1"/>
                  </a:solidFill>
                  <a:latin typeface="Acumin Pro" panose="020B0504020202020204" pitchFamily="34" charset="77"/>
                </a:rPr>
                <a:t>What are ethics?</a:t>
              </a:r>
              <a:endParaRPr lang="en-US" sz="28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361145482"/>
      </p:ext>
    </p:extLst>
  </p:cSld>
  <p:clrMapOvr>
    <a:masterClrMapping/>
  </p:clrMapOvr>
</p:sld>
</file>

<file path=ppt/theme/theme1.xml><?xml version="1.0" encoding="utf-8"?>
<a:theme xmlns:a="http://schemas.openxmlformats.org/drawingml/2006/main" name="Office Theme">
  <a:themeElements>
    <a:clrScheme name="HubICL">
      <a:dk1>
        <a:srgbClr val="495357"/>
      </a:dk1>
      <a:lt1>
        <a:sysClr val="window" lastClr="FFFFFF"/>
      </a:lt1>
      <a:dk2>
        <a:srgbClr val="6A7275"/>
      </a:dk2>
      <a:lt2>
        <a:srgbClr val="E1EDFF"/>
      </a:lt2>
      <a:accent1>
        <a:srgbClr val="80AAF5"/>
      </a:accent1>
      <a:accent2>
        <a:srgbClr val="A6C2F4"/>
      </a:accent2>
      <a:accent3>
        <a:srgbClr val="9AAFCF"/>
      </a:accent3>
      <a:accent4>
        <a:srgbClr val="85A0C7"/>
      </a:accent4>
      <a:accent5>
        <a:srgbClr val="739DDE"/>
      </a:accent5>
      <a:accent6>
        <a:srgbClr val="F580E5"/>
      </a:accent6>
      <a:hlink>
        <a:srgbClr val="80F591"/>
      </a:hlink>
      <a:folHlink>
        <a:srgbClr val="F5C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15925</TotalTime>
  <Words>4321</Words>
  <Application>Microsoft Office PowerPoint</Application>
  <PresentationFormat>Widescreen</PresentationFormat>
  <Paragraphs>360</Paragraphs>
  <Slides>36</Slides>
  <Notes>28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Acumin Pro</vt: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References</vt:lpstr>
      <vt:lpstr>References </vt:lpstr>
      <vt:lpstr>References </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Patton, Kelsey Elizabeth</cp:lastModifiedBy>
  <cp:revision>161</cp:revision>
  <dcterms:created xsi:type="dcterms:W3CDTF">2018-08-27T14:09:00Z</dcterms:created>
  <dcterms:modified xsi:type="dcterms:W3CDTF">2023-03-30T01:17:02Z</dcterms:modified>
</cp:coreProperties>
</file>